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12192000"/>
  <p:embeddedFontLst>
    <p:embeddedFont>
      <p:font typeface="微软雅黑" panose="020B0503020204020204" pitchFamily="34" charset="-122"/>
      <p:regular r:id="rId27"/>
      <p:bold r:id="rId28"/>
    </p:embeddedFont>
    <p:embeddedFont>
      <p:font typeface="MiSans" panose="020B0604020202020204" charset="-122"/>
      <p:regular r:id="rId29"/>
    </p:embeddedFont>
    <p:embeddedFont>
      <p:font typeface="Liter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85" d="100"/>
          <a:sy n="85" d="100"/>
        </p:scale>
        <p:origin x="56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2850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6705600" cy="6858000"/>
          </a:xfrm>
          <a:custGeom>
            <a:avLst/>
            <a:gdLst/>
            <a:ahLst/>
            <a:cxnLst/>
            <a:rect l="l" t="t" r="r" b="b"/>
            <a:pathLst>
              <a:path w="6705600" h="6858000">
                <a:moveTo>
                  <a:pt x="0" y="0"/>
                </a:moveTo>
                <a:lnTo>
                  <a:pt x="6705600" y="0"/>
                </a:lnTo>
                <a:lnTo>
                  <a:pt x="67056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6705600" y="0"/>
            <a:ext cx="5486400" cy="6858000"/>
          </a:xfrm>
          <a:custGeom>
            <a:avLst/>
            <a:gdLst/>
            <a:ahLst/>
            <a:cxnLst/>
            <a:rect l="l" t="t" r="r" b="b"/>
            <a:pathLst>
              <a:path w="5486400" h="6858000">
                <a:moveTo>
                  <a:pt x="0" y="0"/>
                </a:moveTo>
                <a:lnTo>
                  <a:pt x="5486400" y="0"/>
                </a:lnTo>
                <a:lnTo>
                  <a:pt x="5486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0" y="5715000"/>
            <a:ext cx="12192000" cy="1143000"/>
          </a:xfrm>
          <a:custGeom>
            <a:avLst/>
            <a:gdLst/>
            <a:ahLst/>
            <a:cxnLst/>
            <a:rect l="l" t="t" r="r" b="b"/>
            <a:pathLst>
              <a:path w="12192000" h="1143000">
                <a:moveTo>
                  <a:pt x="0" y="0"/>
                </a:moveTo>
                <a:lnTo>
                  <a:pt x="12192000" y="0"/>
                </a:lnTo>
                <a:lnTo>
                  <a:pt x="121920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228600" y="76200"/>
            <a:ext cx="2695575" cy="266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210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791450" y="245745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76200" y="0"/>
                </a:moveTo>
                <a:lnTo>
                  <a:pt x="685800" y="0"/>
                </a:lnTo>
                <a:cubicBezTo>
                  <a:pt x="727856" y="0"/>
                  <a:pt x="762000" y="34144"/>
                  <a:pt x="762000" y="76200"/>
                </a:cubicBezTo>
                <a:lnTo>
                  <a:pt x="762000" y="685800"/>
                </a:lnTo>
                <a:cubicBezTo>
                  <a:pt x="762000" y="727856"/>
                  <a:pt x="727856" y="762000"/>
                  <a:pt x="6858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043863" y="2667000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0" y="42863"/>
                </a:moveTo>
                <a:cubicBezTo>
                  <a:pt x="0" y="19221"/>
                  <a:pt x="19221" y="0"/>
                  <a:pt x="42863" y="0"/>
                </a:cubicBezTo>
                <a:lnTo>
                  <a:pt x="142987" y="0"/>
                </a:lnTo>
                <a:cubicBezTo>
                  <a:pt x="154372" y="0"/>
                  <a:pt x="165289" y="4487"/>
                  <a:pt x="173325" y="12524"/>
                </a:cubicBezTo>
                <a:lnTo>
                  <a:pt x="244651" y="83917"/>
                </a:lnTo>
                <a:cubicBezTo>
                  <a:pt x="252688" y="91953"/>
                  <a:pt x="257175" y="102870"/>
                  <a:pt x="257175" y="114255"/>
                </a:cubicBezTo>
                <a:lnTo>
                  <a:pt x="257175" y="300038"/>
                </a:lnTo>
                <a:cubicBezTo>
                  <a:pt x="257175" y="323679"/>
                  <a:pt x="237954" y="342900"/>
                  <a:pt x="214313" y="342900"/>
                </a:cubicBezTo>
                <a:lnTo>
                  <a:pt x="42863" y="342900"/>
                </a:lnTo>
                <a:cubicBezTo>
                  <a:pt x="19221" y="342900"/>
                  <a:pt x="0" y="323679"/>
                  <a:pt x="0" y="300038"/>
                </a:cubicBezTo>
                <a:lnTo>
                  <a:pt x="0" y="42863"/>
                </a:lnTo>
                <a:close/>
                <a:moveTo>
                  <a:pt x="139303" y="39179"/>
                </a:moveTo>
                <a:lnTo>
                  <a:pt x="139303" y="101798"/>
                </a:lnTo>
                <a:cubicBezTo>
                  <a:pt x="139303" y="110706"/>
                  <a:pt x="146469" y="117872"/>
                  <a:pt x="155377" y="117872"/>
                </a:cubicBezTo>
                <a:lnTo>
                  <a:pt x="217996" y="117872"/>
                </a:lnTo>
                <a:lnTo>
                  <a:pt x="139303" y="39179"/>
                </a:lnTo>
                <a:close/>
                <a:moveTo>
                  <a:pt x="80367" y="171450"/>
                </a:moveTo>
                <a:cubicBezTo>
                  <a:pt x="71460" y="171450"/>
                  <a:pt x="64294" y="178616"/>
                  <a:pt x="64294" y="187523"/>
                </a:cubicBezTo>
                <a:cubicBezTo>
                  <a:pt x="64294" y="196431"/>
                  <a:pt x="71460" y="203597"/>
                  <a:pt x="80367" y="203597"/>
                </a:cubicBezTo>
                <a:lnTo>
                  <a:pt x="176808" y="203597"/>
                </a:lnTo>
                <a:cubicBezTo>
                  <a:pt x="185715" y="203597"/>
                  <a:pt x="192881" y="196431"/>
                  <a:pt x="192881" y="187523"/>
                </a:cubicBezTo>
                <a:cubicBezTo>
                  <a:pt x="192881" y="178616"/>
                  <a:pt x="185715" y="171450"/>
                  <a:pt x="176808" y="171450"/>
                </a:cubicBezTo>
                <a:lnTo>
                  <a:pt x="80367" y="171450"/>
                </a:lnTo>
                <a:close/>
                <a:moveTo>
                  <a:pt x="80367" y="235744"/>
                </a:moveTo>
                <a:cubicBezTo>
                  <a:pt x="71460" y="235744"/>
                  <a:pt x="64294" y="242910"/>
                  <a:pt x="64294" y="251817"/>
                </a:cubicBezTo>
                <a:cubicBezTo>
                  <a:pt x="64294" y="260725"/>
                  <a:pt x="71460" y="267891"/>
                  <a:pt x="80367" y="267891"/>
                </a:cubicBezTo>
                <a:lnTo>
                  <a:pt x="176808" y="267891"/>
                </a:lnTo>
                <a:cubicBezTo>
                  <a:pt x="185715" y="267891"/>
                  <a:pt x="192881" y="260725"/>
                  <a:pt x="192881" y="251817"/>
                </a:cubicBezTo>
                <a:cubicBezTo>
                  <a:pt x="192881" y="242910"/>
                  <a:pt x="185715" y="235744"/>
                  <a:pt x="176808" y="235744"/>
                </a:cubicBezTo>
                <a:lnTo>
                  <a:pt x="80367" y="235744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8705850" y="245745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76200" y="0"/>
                </a:moveTo>
                <a:lnTo>
                  <a:pt x="685800" y="0"/>
                </a:lnTo>
                <a:cubicBezTo>
                  <a:pt x="727856" y="0"/>
                  <a:pt x="762000" y="34144"/>
                  <a:pt x="762000" y="76200"/>
                </a:cubicBezTo>
                <a:lnTo>
                  <a:pt x="762000" y="685800"/>
                </a:lnTo>
                <a:cubicBezTo>
                  <a:pt x="762000" y="727856"/>
                  <a:pt x="727856" y="762000"/>
                  <a:pt x="6858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8915400" y="266700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42863" y="42863"/>
                </a:moveTo>
                <a:cubicBezTo>
                  <a:pt x="42863" y="31008"/>
                  <a:pt x="33285" y="21431"/>
                  <a:pt x="21431" y="21431"/>
                </a:cubicBezTo>
                <a:cubicBezTo>
                  <a:pt x="9577" y="21431"/>
                  <a:pt x="0" y="31008"/>
                  <a:pt x="0" y="42863"/>
                </a:cubicBezTo>
                <a:lnTo>
                  <a:pt x="0" y="267891"/>
                </a:lnTo>
                <a:cubicBezTo>
                  <a:pt x="0" y="297493"/>
                  <a:pt x="23976" y="321469"/>
                  <a:pt x="53578" y="321469"/>
                </a:cubicBezTo>
                <a:lnTo>
                  <a:pt x="321469" y="321469"/>
                </a:lnTo>
                <a:cubicBezTo>
                  <a:pt x="333323" y="321469"/>
                  <a:pt x="342900" y="311892"/>
                  <a:pt x="342900" y="300038"/>
                </a:cubicBezTo>
                <a:cubicBezTo>
                  <a:pt x="342900" y="288183"/>
                  <a:pt x="333323" y="278606"/>
                  <a:pt x="321469" y="278606"/>
                </a:cubicBezTo>
                <a:lnTo>
                  <a:pt x="53578" y="278606"/>
                </a:lnTo>
                <a:cubicBezTo>
                  <a:pt x="47685" y="278606"/>
                  <a:pt x="42863" y="273784"/>
                  <a:pt x="42863" y="267891"/>
                </a:cubicBezTo>
                <a:lnTo>
                  <a:pt x="42863" y="42863"/>
                </a:lnTo>
                <a:close/>
                <a:moveTo>
                  <a:pt x="315173" y="100861"/>
                </a:moveTo>
                <a:cubicBezTo>
                  <a:pt x="323545" y="92489"/>
                  <a:pt x="323545" y="78894"/>
                  <a:pt x="315173" y="70522"/>
                </a:cubicBezTo>
                <a:cubicBezTo>
                  <a:pt x="306802" y="62151"/>
                  <a:pt x="293206" y="62151"/>
                  <a:pt x="284835" y="70522"/>
                </a:cubicBezTo>
                <a:lnTo>
                  <a:pt x="214313" y="141111"/>
                </a:lnTo>
                <a:lnTo>
                  <a:pt x="175870" y="102736"/>
                </a:lnTo>
                <a:cubicBezTo>
                  <a:pt x="167499" y="94364"/>
                  <a:pt x="153903" y="94364"/>
                  <a:pt x="145532" y="102736"/>
                </a:cubicBezTo>
                <a:lnTo>
                  <a:pt x="81238" y="167030"/>
                </a:lnTo>
                <a:cubicBezTo>
                  <a:pt x="72866" y="175401"/>
                  <a:pt x="72866" y="188997"/>
                  <a:pt x="81238" y="197368"/>
                </a:cubicBezTo>
                <a:cubicBezTo>
                  <a:pt x="89609" y="205740"/>
                  <a:pt x="103205" y="205740"/>
                  <a:pt x="111576" y="197368"/>
                </a:cubicBezTo>
                <a:lnTo>
                  <a:pt x="160734" y="148210"/>
                </a:lnTo>
                <a:lnTo>
                  <a:pt x="199177" y="186653"/>
                </a:lnTo>
                <a:cubicBezTo>
                  <a:pt x="207548" y="195024"/>
                  <a:pt x="221144" y="195024"/>
                  <a:pt x="229515" y="186653"/>
                </a:cubicBezTo>
                <a:lnTo>
                  <a:pt x="315240" y="100928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9620250" y="245745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76200" y="0"/>
                </a:moveTo>
                <a:lnTo>
                  <a:pt x="685800" y="0"/>
                </a:lnTo>
                <a:cubicBezTo>
                  <a:pt x="727856" y="0"/>
                  <a:pt x="762000" y="34144"/>
                  <a:pt x="762000" y="76200"/>
                </a:cubicBezTo>
                <a:lnTo>
                  <a:pt x="762000" y="685800"/>
                </a:lnTo>
                <a:cubicBezTo>
                  <a:pt x="762000" y="727856"/>
                  <a:pt x="727856" y="762000"/>
                  <a:pt x="6858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9829800" y="266700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89609" y="24311"/>
                </a:moveTo>
                <a:cubicBezTo>
                  <a:pt x="96909" y="29401"/>
                  <a:pt x="98651" y="39447"/>
                  <a:pt x="93561" y="46680"/>
                </a:cubicBezTo>
                <a:lnTo>
                  <a:pt x="56056" y="100258"/>
                </a:lnTo>
                <a:cubicBezTo>
                  <a:pt x="53310" y="104142"/>
                  <a:pt x="49024" y="106620"/>
                  <a:pt x="44269" y="107022"/>
                </a:cubicBezTo>
                <a:cubicBezTo>
                  <a:pt x="39514" y="107424"/>
                  <a:pt x="34826" y="105817"/>
                  <a:pt x="31477" y="102468"/>
                </a:cubicBezTo>
                <a:lnTo>
                  <a:pt x="4688" y="75679"/>
                </a:lnTo>
                <a:cubicBezTo>
                  <a:pt x="-1540" y="69384"/>
                  <a:pt x="-1540" y="59204"/>
                  <a:pt x="4688" y="52908"/>
                </a:cubicBezTo>
                <a:cubicBezTo>
                  <a:pt x="10917" y="46613"/>
                  <a:pt x="21163" y="46680"/>
                  <a:pt x="27459" y="52908"/>
                </a:cubicBezTo>
                <a:lnTo>
                  <a:pt x="40719" y="66169"/>
                </a:lnTo>
                <a:lnTo>
                  <a:pt x="67241" y="28262"/>
                </a:lnTo>
                <a:cubicBezTo>
                  <a:pt x="72330" y="20962"/>
                  <a:pt x="82376" y="19221"/>
                  <a:pt x="89609" y="24311"/>
                </a:cubicBezTo>
                <a:close/>
                <a:moveTo>
                  <a:pt x="89609" y="131467"/>
                </a:moveTo>
                <a:cubicBezTo>
                  <a:pt x="96909" y="136557"/>
                  <a:pt x="98651" y="146603"/>
                  <a:pt x="93561" y="153836"/>
                </a:cubicBezTo>
                <a:lnTo>
                  <a:pt x="56056" y="207414"/>
                </a:lnTo>
                <a:cubicBezTo>
                  <a:pt x="53310" y="211299"/>
                  <a:pt x="49024" y="213777"/>
                  <a:pt x="44269" y="214179"/>
                </a:cubicBezTo>
                <a:cubicBezTo>
                  <a:pt x="39514" y="214580"/>
                  <a:pt x="34826" y="212973"/>
                  <a:pt x="31477" y="209624"/>
                </a:cubicBezTo>
                <a:lnTo>
                  <a:pt x="4688" y="182835"/>
                </a:lnTo>
                <a:cubicBezTo>
                  <a:pt x="-1607" y="176540"/>
                  <a:pt x="-1607" y="166360"/>
                  <a:pt x="4688" y="160132"/>
                </a:cubicBezTo>
                <a:cubicBezTo>
                  <a:pt x="10984" y="153903"/>
                  <a:pt x="21163" y="153836"/>
                  <a:pt x="27392" y="160132"/>
                </a:cubicBezTo>
                <a:lnTo>
                  <a:pt x="40652" y="173392"/>
                </a:lnTo>
                <a:lnTo>
                  <a:pt x="67174" y="135486"/>
                </a:lnTo>
                <a:cubicBezTo>
                  <a:pt x="72263" y="128186"/>
                  <a:pt x="82309" y="126444"/>
                  <a:pt x="89542" y="131534"/>
                </a:cubicBezTo>
                <a:close/>
                <a:moveTo>
                  <a:pt x="150019" y="64294"/>
                </a:moveTo>
                <a:cubicBezTo>
                  <a:pt x="150019" y="52440"/>
                  <a:pt x="159596" y="42863"/>
                  <a:pt x="171450" y="42863"/>
                </a:cubicBezTo>
                <a:lnTo>
                  <a:pt x="321469" y="42863"/>
                </a:lnTo>
                <a:cubicBezTo>
                  <a:pt x="333323" y="42863"/>
                  <a:pt x="342900" y="52440"/>
                  <a:pt x="342900" y="64294"/>
                </a:cubicBezTo>
                <a:cubicBezTo>
                  <a:pt x="342900" y="76148"/>
                  <a:pt x="333323" y="85725"/>
                  <a:pt x="321469" y="85725"/>
                </a:cubicBezTo>
                <a:lnTo>
                  <a:pt x="171450" y="85725"/>
                </a:lnTo>
                <a:cubicBezTo>
                  <a:pt x="159596" y="85725"/>
                  <a:pt x="150019" y="76148"/>
                  <a:pt x="150019" y="64294"/>
                </a:cubicBezTo>
                <a:close/>
                <a:moveTo>
                  <a:pt x="150019" y="171450"/>
                </a:moveTo>
                <a:cubicBezTo>
                  <a:pt x="150019" y="159596"/>
                  <a:pt x="159596" y="150019"/>
                  <a:pt x="171450" y="150019"/>
                </a:cubicBezTo>
                <a:lnTo>
                  <a:pt x="321469" y="150019"/>
                </a:lnTo>
                <a:cubicBezTo>
                  <a:pt x="333323" y="150019"/>
                  <a:pt x="342900" y="159596"/>
                  <a:pt x="342900" y="171450"/>
                </a:cubicBezTo>
                <a:cubicBezTo>
                  <a:pt x="342900" y="183304"/>
                  <a:pt x="333323" y="192881"/>
                  <a:pt x="321469" y="192881"/>
                </a:cubicBezTo>
                <a:lnTo>
                  <a:pt x="171450" y="192881"/>
                </a:lnTo>
                <a:cubicBezTo>
                  <a:pt x="159596" y="192881"/>
                  <a:pt x="150019" y="183304"/>
                  <a:pt x="150019" y="171450"/>
                </a:cubicBezTo>
                <a:close/>
                <a:moveTo>
                  <a:pt x="107156" y="278606"/>
                </a:moveTo>
                <a:cubicBezTo>
                  <a:pt x="107156" y="266752"/>
                  <a:pt x="116733" y="257175"/>
                  <a:pt x="128588" y="257175"/>
                </a:cubicBezTo>
                <a:lnTo>
                  <a:pt x="321469" y="257175"/>
                </a:lnTo>
                <a:cubicBezTo>
                  <a:pt x="333323" y="257175"/>
                  <a:pt x="342900" y="266752"/>
                  <a:pt x="342900" y="278606"/>
                </a:cubicBezTo>
                <a:cubicBezTo>
                  <a:pt x="342900" y="290460"/>
                  <a:pt x="333323" y="300038"/>
                  <a:pt x="321469" y="300038"/>
                </a:cubicBezTo>
                <a:lnTo>
                  <a:pt x="128588" y="300038"/>
                </a:lnTo>
                <a:cubicBezTo>
                  <a:pt x="116733" y="300038"/>
                  <a:pt x="107156" y="290460"/>
                  <a:pt x="107156" y="278606"/>
                </a:cubicBezTo>
                <a:close/>
                <a:moveTo>
                  <a:pt x="42863" y="251817"/>
                </a:moveTo>
                <a:cubicBezTo>
                  <a:pt x="57648" y="251817"/>
                  <a:pt x="69652" y="263821"/>
                  <a:pt x="69652" y="278606"/>
                </a:cubicBezTo>
                <a:cubicBezTo>
                  <a:pt x="69652" y="293392"/>
                  <a:pt x="57648" y="305395"/>
                  <a:pt x="42863" y="305395"/>
                </a:cubicBezTo>
                <a:cubicBezTo>
                  <a:pt x="28077" y="305395"/>
                  <a:pt x="16073" y="293392"/>
                  <a:pt x="16073" y="278606"/>
                </a:cubicBezTo>
                <a:cubicBezTo>
                  <a:pt x="16073" y="263821"/>
                  <a:pt x="28077" y="251817"/>
                  <a:pt x="42863" y="251817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7743825" y="3524250"/>
            <a:ext cx="2686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 ส่วนสำคัญ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748588" y="3867150"/>
            <a:ext cx="26765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จากการวิเคราะห์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สู่การนำไปใช้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5800" y="1538288"/>
            <a:ext cx="6267450" cy="2143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นโยบาย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85800" y="3910013"/>
            <a:ext cx="609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5F1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 Recommendation Structure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85800" y="4519494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85800" y="4786193"/>
            <a:ext cx="60769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การสร้างข้อเสนอแนะเชิงหลักฐาน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ที่ครบ-ชัด-ทำได้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143000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STAKEHOLDER ANALYSIS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การวิเคราะห์ผู้มีส่วนได้ส่วนเสีย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0020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Power-Interest Grid และกลยุทธ์การจัดการ</a:t>
            </a:r>
            <a:endParaRPr lang="en-US" sz="1600" dirty="0">
              <a:solidFill>
                <a:srgbClr val="002060"/>
              </a:solidFill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62100"/>
            <a:ext cx="8153400" cy="4914900"/>
          </a:xfrm>
          <a:custGeom>
            <a:avLst/>
            <a:gdLst/>
            <a:ahLst/>
            <a:cxnLst/>
            <a:rect l="l" t="t" r="r" b="b"/>
            <a:pathLst>
              <a:path w="8153400" h="4914900">
                <a:moveTo>
                  <a:pt x="76181" y="0"/>
                </a:moveTo>
                <a:lnTo>
                  <a:pt x="8077219" y="0"/>
                </a:lnTo>
                <a:cubicBezTo>
                  <a:pt x="8119293" y="0"/>
                  <a:pt x="8153400" y="34107"/>
                  <a:pt x="8153400" y="76181"/>
                </a:cubicBezTo>
                <a:lnTo>
                  <a:pt x="8153400" y="4838719"/>
                </a:lnTo>
                <a:cubicBezTo>
                  <a:pt x="8153400" y="4880793"/>
                  <a:pt x="8119293" y="4914900"/>
                  <a:pt x="8077219" y="4914900"/>
                </a:cubicBezTo>
                <a:lnTo>
                  <a:pt x="76181" y="4914900"/>
                </a:lnTo>
                <a:cubicBezTo>
                  <a:pt x="34107" y="4914900"/>
                  <a:pt x="0" y="4880793"/>
                  <a:pt x="0" y="4838719"/>
                </a:cubicBezTo>
                <a:lnTo>
                  <a:pt x="0" y="76181"/>
                </a:lnTo>
                <a:cubicBezTo>
                  <a:pt x="0" y="34136"/>
                  <a:pt x="34136" y="0"/>
                  <a:pt x="7618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485775" y="1714500"/>
            <a:ext cx="7943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Power-Interest Grid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41020" y="2103120"/>
            <a:ext cx="3853815" cy="2044065"/>
          </a:xfrm>
          <a:custGeom>
            <a:avLst/>
            <a:gdLst/>
            <a:ahLst/>
            <a:cxnLst/>
            <a:rect l="l" t="t" r="r" b="b"/>
            <a:pathLst>
              <a:path w="3853815" h="2044065">
                <a:moveTo>
                  <a:pt x="76203" y="0"/>
                </a:moveTo>
                <a:lnTo>
                  <a:pt x="3777612" y="0"/>
                </a:lnTo>
                <a:cubicBezTo>
                  <a:pt x="3819698" y="0"/>
                  <a:pt x="3853815" y="34117"/>
                  <a:pt x="3853815" y="76203"/>
                </a:cubicBezTo>
                <a:lnTo>
                  <a:pt x="3853815" y="1967862"/>
                </a:lnTo>
                <a:cubicBezTo>
                  <a:pt x="3853815" y="2009948"/>
                  <a:pt x="3819698" y="2044065"/>
                  <a:pt x="3777612" y="2044065"/>
                </a:cubicBezTo>
                <a:lnTo>
                  <a:pt x="76203" y="2044065"/>
                </a:lnTo>
                <a:cubicBezTo>
                  <a:pt x="34117" y="2044065"/>
                  <a:pt x="0" y="2009948"/>
                  <a:pt x="0" y="196786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C75B4A"/>
          </a:solidFill>
          <a:ln w="20320">
            <a:solidFill>
              <a:srgbClr val="C75B4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662940" y="2225041"/>
            <a:ext cx="657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Players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774752" y="2244091"/>
            <a:ext cx="1495425" cy="228600"/>
          </a:xfrm>
          <a:custGeom>
            <a:avLst/>
            <a:gdLst/>
            <a:ahLst/>
            <a:cxnLst/>
            <a:rect l="l" t="t" r="r" b="b"/>
            <a:pathLst>
              <a:path w="1495425" h="228600">
                <a:moveTo>
                  <a:pt x="38101" y="0"/>
                </a:moveTo>
                <a:lnTo>
                  <a:pt x="1457324" y="0"/>
                </a:lnTo>
                <a:cubicBezTo>
                  <a:pt x="1478367" y="0"/>
                  <a:pt x="1495425" y="17058"/>
                  <a:pt x="1495425" y="38101"/>
                </a:cubicBezTo>
                <a:lnTo>
                  <a:pt x="1495425" y="190499"/>
                </a:lnTo>
                <a:cubicBezTo>
                  <a:pt x="1495425" y="211542"/>
                  <a:pt x="1478367" y="228600"/>
                  <a:pt x="145732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2774752" y="2244091"/>
            <a:ext cx="15525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Power, High Interest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62940" y="2567941"/>
            <a:ext cx="3676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กระทรวงศึกษาธิการ, กระทรวงสาธารณสุข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62940" y="2834641"/>
            <a:ext cx="3667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กลยุทธ์: ร่วมมืออย่างใกล้ชิด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522470" y="2103120"/>
            <a:ext cx="3853815" cy="2044065"/>
          </a:xfrm>
          <a:custGeom>
            <a:avLst/>
            <a:gdLst/>
            <a:ahLst/>
            <a:cxnLst/>
            <a:rect l="l" t="t" r="r" b="b"/>
            <a:pathLst>
              <a:path w="3853815" h="2044065">
                <a:moveTo>
                  <a:pt x="76203" y="0"/>
                </a:moveTo>
                <a:lnTo>
                  <a:pt x="3777612" y="0"/>
                </a:lnTo>
                <a:cubicBezTo>
                  <a:pt x="3819698" y="0"/>
                  <a:pt x="3853815" y="34117"/>
                  <a:pt x="3853815" y="76203"/>
                </a:cubicBezTo>
                <a:lnTo>
                  <a:pt x="3853815" y="1967862"/>
                </a:lnTo>
                <a:cubicBezTo>
                  <a:pt x="3853815" y="2009948"/>
                  <a:pt x="3819698" y="2044065"/>
                  <a:pt x="3777612" y="2044065"/>
                </a:cubicBezTo>
                <a:lnTo>
                  <a:pt x="76203" y="2044065"/>
                </a:lnTo>
                <a:cubicBezTo>
                  <a:pt x="34117" y="2044065"/>
                  <a:pt x="0" y="2009948"/>
                  <a:pt x="0" y="196786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E3A5F"/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4644390" y="2225041"/>
            <a:ext cx="1304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 Setters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780133" y="2244091"/>
            <a:ext cx="1476375" cy="228600"/>
          </a:xfrm>
          <a:custGeom>
            <a:avLst/>
            <a:gdLst/>
            <a:ahLst/>
            <a:cxnLst/>
            <a:rect l="l" t="t" r="r" b="b"/>
            <a:pathLst>
              <a:path w="1476375" h="228600">
                <a:moveTo>
                  <a:pt x="38101" y="0"/>
                </a:moveTo>
                <a:lnTo>
                  <a:pt x="1438274" y="0"/>
                </a:lnTo>
                <a:cubicBezTo>
                  <a:pt x="1459317" y="0"/>
                  <a:pt x="1476375" y="17058"/>
                  <a:pt x="1476375" y="38101"/>
                </a:cubicBezTo>
                <a:lnTo>
                  <a:pt x="1476375" y="190499"/>
                </a:lnTo>
                <a:cubicBezTo>
                  <a:pt x="1476375" y="211542"/>
                  <a:pt x="1459317" y="228600"/>
                  <a:pt x="14382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780133" y="2244091"/>
            <a:ext cx="15335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Power, Low Interest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644390" y="2567941"/>
            <a:ext cx="3676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คณะรัฐมนตรี, สภานิติบัญญัติ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Text 17"/>
          <p:cNvSpPr/>
          <p:nvPr/>
        </p:nvSpPr>
        <p:spPr>
          <a:xfrm>
            <a:off x="4644390" y="2834641"/>
            <a:ext cx="3667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กลยุทธ์: รายงานและให้ข้อมูล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41020" y="4274820"/>
            <a:ext cx="3853815" cy="2044065"/>
          </a:xfrm>
          <a:custGeom>
            <a:avLst/>
            <a:gdLst/>
            <a:ahLst/>
            <a:cxnLst/>
            <a:rect l="l" t="t" r="r" b="b"/>
            <a:pathLst>
              <a:path w="3853815" h="2044065">
                <a:moveTo>
                  <a:pt x="76203" y="0"/>
                </a:moveTo>
                <a:lnTo>
                  <a:pt x="3777612" y="0"/>
                </a:lnTo>
                <a:cubicBezTo>
                  <a:pt x="3819698" y="0"/>
                  <a:pt x="3853815" y="34117"/>
                  <a:pt x="3853815" y="76203"/>
                </a:cubicBezTo>
                <a:lnTo>
                  <a:pt x="3853815" y="1967862"/>
                </a:lnTo>
                <a:cubicBezTo>
                  <a:pt x="3853815" y="2009948"/>
                  <a:pt x="3819698" y="2044065"/>
                  <a:pt x="3777612" y="2044065"/>
                </a:cubicBezTo>
                <a:lnTo>
                  <a:pt x="76203" y="2044065"/>
                </a:lnTo>
                <a:cubicBezTo>
                  <a:pt x="34117" y="2044065"/>
                  <a:pt x="0" y="2009948"/>
                  <a:pt x="0" y="196786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E3A5F"/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62940" y="4396741"/>
            <a:ext cx="762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Subjects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798683" y="4415791"/>
            <a:ext cx="1476375" cy="228600"/>
          </a:xfrm>
          <a:custGeom>
            <a:avLst/>
            <a:gdLst/>
            <a:ahLst/>
            <a:cxnLst/>
            <a:rect l="l" t="t" r="r" b="b"/>
            <a:pathLst>
              <a:path w="1476375" h="228600">
                <a:moveTo>
                  <a:pt x="38101" y="0"/>
                </a:moveTo>
                <a:lnTo>
                  <a:pt x="1438274" y="0"/>
                </a:lnTo>
                <a:cubicBezTo>
                  <a:pt x="1459317" y="0"/>
                  <a:pt x="1476375" y="17058"/>
                  <a:pt x="1476375" y="38101"/>
                </a:cubicBezTo>
                <a:lnTo>
                  <a:pt x="1476375" y="190499"/>
                </a:lnTo>
                <a:cubicBezTo>
                  <a:pt x="1476375" y="211542"/>
                  <a:pt x="1459317" y="228600"/>
                  <a:pt x="1438274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E3A5F">
              <a:alpha val="7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2798683" y="4415791"/>
            <a:ext cx="15335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 Power, High Interest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62940" y="4739641"/>
            <a:ext cx="3676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ผู้ปกครอง, นักเรียน, ครู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5" name="Text 23"/>
          <p:cNvSpPr/>
          <p:nvPr/>
        </p:nvSpPr>
        <p:spPr>
          <a:xfrm>
            <a:off x="662940" y="5006341"/>
            <a:ext cx="3667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กลยุทธ์: ให้ข้อมูลและมีส่วนร่วม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522470" y="4274820"/>
            <a:ext cx="3853815" cy="2044065"/>
          </a:xfrm>
          <a:custGeom>
            <a:avLst/>
            <a:gdLst/>
            <a:ahLst/>
            <a:cxnLst/>
            <a:rect l="l" t="t" r="r" b="b"/>
            <a:pathLst>
              <a:path w="3853815" h="2044065">
                <a:moveTo>
                  <a:pt x="76203" y="0"/>
                </a:moveTo>
                <a:lnTo>
                  <a:pt x="3777612" y="0"/>
                </a:lnTo>
                <a:cubicBezTo>
                  <a:pt x="3819698" y="0"/>
                  <a:pt x="3853815" y="34117"/>
                  <a:pt x="3853815" y="76203"/>
                </a:cubicBezTo>
                <a:lnTo>
                  <a:pt x="3853815" y="1967862"/>
                </a:lnTo>
                <a:cubicBezTo>
                  <a:pt x="3853815" y="2009948"/>
                  <a:pt x="3819698" y="2044065"/>
                  <a:pt x="3777612" y="2044065"/>
                </a:cubicBezTo>
                <a:lnTo>
                  <a:pt x="76203" y="2044065"/>
                </a:lnTo>
                <a:cubicBezTo>
                  <a:pt x="34117" y="2044065"/>
                  <a:pt x="0" y="2009948"/>
                  <a:pt x="0" y="196786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3F4F6"/>
          </a:solidFill>
          <a:ln w="20320">
            <a:solidFill>
              <a:srgbClr val="D1D5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4644390" y="4396741"/>
            <a:ext cx="600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Crowd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804184" y="4415791"/>
            <a:ext cx="1447800" cy="228600"/>
          </a:xfrm>
          <a:custGeom>
            <a:avLst/>
            <a:gdLst/>
            <a:ahLst/>
            <a:cxnLst/>
            <a:rect l="l" t="t" r="r" b="b"/>
            <a:pathLst>
              <a:path w="1447800" h="228600">
                <a:moveTo>
                  <a:pt x="38101" y="0"/>
                </a:moveTo>
                <a:lnTo>
                  <a:pt x="1409699" y="0"/>
                </a:lnTo>
                <a:cubicBezTo>
                  <a:pt x="1430742" y="0"/>
                  <a:pt x="1447800" y="17058"/>
                  <a:pt x="1447800" y="38101"/>
                </a:cubicBezTo>
                <a:lnTo>
                  <a:pt x="1447800" y="190499"/>
                </a:lnTo>
                <a:cubicBezTo>
                  <a:pt x="1447800" y="211542"/>
                  <a:pt x="1430742" y="228600"/>
                  <a:pt x="14096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6A72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804184" y="4415791"/>
            <a:ext cx="15049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 Power, Low Interest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644390" y="4739641"/>
            <a:ext cx="3676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ประชาชนทั่วไป, สื่อมวลชน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644390" y="5006341"/>
            <a:ext cx="3667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กลยุทธ์: สื่อสารทั่วไป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763000" y="1562100"/>
            <a:ext cx="3048000" cy="2133600"/>
          </a:xfrm>
          <a:custGeom>
            <a:avLst/>
            <a:gdLst/>
            <a:ahLst/>
            <a:cxnLst/>
            <a:rect l="l" t="t" r="r" b="b"/>
            <a:pathLst>
              <a:path w="3048000" h="2133600">
                <a:moveTo>
                  <a:pt x="76191" y="0"/>
                </a:moveTo>
                <a:lnTo>
                  <a:pt x="2971809" y="0"/>
                </a:lnTo>
                <a:cubicBezTo>
                  <a:pt x="3013860" y="0"/>
                  <a:pt x="3048000" y="34140"/>
                  <a:pt x="3048000" y="76191"/>
                </a:cubicBezTo>
                <a:lnTo>
                  <a:pt x="3048000" y="2057409"/>
                </a:lnTo>
                <a:cubicBezTo>
                  <a:pt x="3048000" y="2099460"/>
                  <a:pt x="3013860" y="2133600"/>
                  <a:pt x="2971809" y="2133600"/>
                </a:cubicBezTo>
                <a:lnTo>
                  <a:pt x="76191" y="2133600"/>
                </a:lnTo>
                <a:cubicBezTo>
                  <a:pt x="34140" y="2133600"/>
                  <a:pt x="0" y="2099460"/>
                  <a:pt x="0" y="2057409"/>
                </a:cubicBezTo>
                <a:lnTo>
                  <a:pt x="0" y="76191"/>
                </a:lnTo>
                <a:cubicBezTo>
                  <a:pt x="0" y="34140"/>
                  <a:pt x="34140" y="0"/>
                  <a:pt x="76191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915400" y="1714500"/>
            <a:ext cx="2828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กลุ่มสำคัญที่ต้องจัดการ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934450" y="21336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9182100" y="2095500"/>
            <a:ext cx="1304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กระทรวงศึกษาธิการ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934450" y="2438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182100" y="2400300"/>
            <a:ext cx="1323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กระทรวงสาธารณสุข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934450" y="27432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9182100" y="2705100"/>
            <a:ext cx="1419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ผู้ปกครองและนักเรียน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934450" y="3048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9182100" y="3009900"/>
            <a:ext cx="115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ร้านค้าในโรงเรียน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934450" y="33528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9182100" y="3314700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สมาคมผู้ผลิตเครื่องดื่ม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763000" y="3848100"/>
            <a:ext cx="3048000" cy="990600"/>
          </a:xfrm>
          <a:custGeom>
            <a:avLst/>
            <a:gdLst/>
            <a:ahLst/>
            <a:cxnLst/>
            <a:rect l="l" t="t" r="r" b="b"/>
            <a:pathLst>
              <a:path w="3048000" h="990600">
                <a:moveTo>
                  <a:pt x="76197" y="0"/>
                </a:moveTo>
                <a:lnTo>
                  <a:pt x="2971803" y="0"/>
                </a:lnTo>
                <a:cubicBezTo>
                  <a:pt x="3013885" y="0"/>
                  <a:pt x="3048000" y="34115"/>
                  <a:pt x="3048000" y="76197"/>
                </a:cubicBezTo>
                <a:lnTo>
                  <a:pt x="3048000" y="914403"/>
                </a:lnTo>
                <a:cubicBezTo>
                  <a:pt x="3048000" y="956485"/>
                  <a:pt x="3013885" y="990600"/>
                  <a:pt x="2971803" y="990600"/>
                </a:cubicBezTo>
                <a:lnTo>
                  <a:pt x="76197" y="990600"/>
                </a:lnTo>
                <a:cubicBezTo>
                  <a:pt x="34115" y="990600"/>
                  <a:pt x="0" y="956485"/>
                  <a:pt x="0" y="9144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8953500" y="40386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9163050" y="4000500"/>
            <a:ext cx="257175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เคล็ดลับ: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ให้ความสำคัญกับกลุ่ม Players เป็นหลัก แต่อย่าลืมจัดการกับ Context Setters ที่มีอำนาจตัดสินใจ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315200" y="0"/>
            <a:ext cx="4876800" cy="6858000"/>
          </a:xfrm>
          <a:custGeom>
            <a:avLst/>
            <a:gdLst/>
            <a:ahLst/>
            <a:cxnLst/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257175"/>
            <a:ext cx="662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POLICY OPTIONS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561975"/>
            <a:ext cx="67246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การนำเสนอ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ทางเลือกนโยบาย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571625"/>
            <a:ext cx="6638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นำเสนอทางเลือกอย่างเป็นระบบ พร้อมข้อดีและข้อเสีย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2066925"/>
            <a:ext cx="6534150" cy="1409700"/>
          </a:xfrm>
          <a:custGeom>
            <a:avLst/>
            <a:gdLst/>
            <a:ahLst/>
            <a:cxnLst/>
            <a:rect l="l" t="t" r="r" b="b"/>
            <a:pathLst>
              <a:path w="6534150" h="1409700">
                <a:moveTo>
                  <a:pt x="38100" y="0"/>
                </a:moveTo>
                <a:lnTo>
                  <a:pt x="6457956" y="0"/>
                </a:lnTo>
                <a:cubicBezTo>
                  <a:pt x="6500008" y="0"/>
                  <a:pt x="6534150" y="34142"/>
                  <a:pt x="6534150" y="76194"/>
                </a:cubicBezTo>
                <a:lnTo>
                  <a:pt x="6534150" y="1333506"/>
                </a:lnTo>
                <a:cubicBezTo>
                  <a:pt x="6534150" y="1375587"/>
                  <a:pt x="6500037" y="1409700"/>
                  <a:pt x="6457956" y="1409700"/>
                </a:cubicBez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400050" y="2066925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3810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09600" y="2257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61975" y="22574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81100" y="2352675"/>
            <a:ext cx="2686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Option A: ห้ามจำหน่ายทั้งหมด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8650" y="28670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9056" y="102394"/>
                </a:moveTo>
                <a:lnTo>
                  <a:pt x="69056" y="83344"/>
                </a:lnTo>
                <a:lnTo>
                  <a:pt x="50006" y="83344"/>
                </a:lnTo>
                <a:cubicBezTo>
                  <a:pt x="46047" y="83344"/>
                  <a:pt x="42863" y="80159"/>
                  <a:pt x="42863" y="76200"/>
                </a:cubicBezTo>
                <a:cubicBezTo>
                  <a:pt x="42863" y="72241"/>
                  <a:pt x="46047" y="69056"/>
                  <a:pt x="50006" y="69056"/>
                </a:cubicBezTo>
                <a:lnTo>
                  <a:pt x="69056" y="69056"/>
                </a:lnTo>
                <a:lnTo>
                  <a:pt x="69056" y="50006"/>
                </a:lnTo>
                <a:cubicBezTo>
                  <a:pt x="69056" y="46047"/>
                  <a:pt x="72241" y="42863"/>
                  <a:pt x="76200" y="42863"/>
                </a:cubicBezTo>
                <a:cubicBezTo>
                  <a:pt x="80159" y="42863"/>
                  <a:pt x="83344" y="46047"/>
                  <a:pt x="83344" y="50006"/>
                </a:cubicBezTo>
                <a:lnTo>
                  <a:pt x="83344" y="69056"/>
                </a:lnTo>
                <a:lnTo>
                  <a:pt x="102394" y="69056"/>
                </a:lnTo>
                <a:cubicBezTo>
                  <a:pt x="106353" y="69056"/>
                  <a:pt x="109537" y="72241"/>
                  <a:pt x="109537" y="76200"/>
                </a:cubicBezTo>
                <a:cubicBezTo>
                  <a:pt x="109537" y="80159"/>
                  <a:pt x="106353" y="83344"/>
                  <a:pt x="102394" y="83344"/>
                </a:cubicBezTo>
                <a:lnTo>
                  <a:pt x="83344" y="83344"/>
                </a:lnTo>
                <a:lnTo>
                  <a:pt x="83344" y="102394"/>
                </a:lnTo>
                <a:cubicBezTo>
                  <a:pt x="83344" y="106353"/>
                  <a:pt x="80159" y="109537"/>
                  <a:pt x="76200" y="109537"/>
                </a:cubicBezTo>
                <a:cubicBezTo>
                  <a:pt x="72241" y="109537"/>
                  <a:pt x="69056" y="106353"/>
                  <a:pt x="69056" y="102394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828675" y="2828925"/>
            <a:ext cx="2847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ข้อดี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09600" y="3095625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ผลกระทบชัดเจน ลดการบริโภคได้มาก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771900" y="28670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50006" y="69056"/>
                </a:moveTo>
                <a:lnTo>
                  <a:pt x="102394" y="69056"/>
                </a:lnTo>
                <a:cubicBezTo>
                  <a:pt x="106353" y="69056"/>
                  <a:pt x="109537" y="72241"/>
                  <a:pt x="109537" y="76200"/>
                </a:cubicBezTo>
                <a:cubicBezTo>
                  <a:pt x="109537" y="80159"/>
                  <a:pt x="106353" y="83344"/>
                  <a:pt x="102394" y="83344"/>
                </a:cubicBezTo>
                <a:lnTo>
                  <a:pt x="50006" y="83344"/>
                </a:lnTo>
                <a:cubicBezTo>
                  <a:pt x="46047" y="83344"/>
                  <a:pt x="42863" y="80159"/>
                  <a:pt x="42863" y="76200"/>
                </a:cubicBezTo>
                <a:cubicBezTo>
                  <a:pt x="42863" y="72241"/>
                  <a:pt x="46047" y="69056"/>
                  <a:pt x="50006" y="69056"/>
                </a:cubicBezTo>
                <a:close/>
              </a:path>
            </a:pathLst>
          </a:custGeom>
          <a:solidFill>
            <a:srgbClr val="E7000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3971925" y="2828925"/>
            <a:ext cx="2847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ข้อเสีย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752850" y="3095625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ต้านทานสูง ผลกระทบทางเศรษฐกิจ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3629025"/>
            <a:ext cx="6534150" cy="1409700"/>
          </a:xfrm>
          <a:custGeom>
            <a:avLst/>
            <a:gdLst/>
            <a:ahLst/>
            <a:cxnLst/>
            <a:rect l="l" t="t" r="r" b="b"/>
            <a:pathLst>
              <a:path w="6534150" h="1409700">
                <a:moveTo>
                  <a:pt x="38100" y="0"/>
                </a:moveTo>
                <a:lnTo>
                  <a:pt x="6457956" y="0"/>
                </a:lnTo>
                <a:cubicBezTo>
                  <a:pt x="6500008" y="0"/>
                  <a:pt x="6534150" y="34142"/>
                  <a:pt x="6534150" y="76194"/>
                </a:cubicBezTo>
                <a:lnTo>
                  <a:pt x="6534150" y="1333506"/>
                </a:lnTo>
                <a:cubicBezTo>
                  <a:pt x="6534150" y="1375587"/>
                  <a:pt x="6500037" y="1409700"/>
                  <a:pt x="6457956" y="1409700"/>
                </a:cubicBez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400050" y="3629025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3810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09600" y="38195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61975" y="38195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81100" y="3914775"/>
            <a:ext cx="2686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Option B: จำกัดปริมาณน้ำตาล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8650" y="44291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9056" y="102394"/>
                </a:moveTo>
                <a:lnTo>
                  <a:pt x="69056" y="83344"/>
                </a:lnTo>
                <a:lnTo>
                  <a:pt x="50006" y="83344"/>
                </a:lnTo>
                <a:cubicBezTo>
                  <a:pt x="46047" y="83344"/>
                  <a:pt x="42863" y="80159"/>
                  <a:pt x="42863" y="76200"/>
                </a:cubicBezTo>
                <a:cubicBezTo>
                  <a:pt x="42863" y="72241"/>
                  <a:pt x="46047" y="69056"/>
                  <a:pt x="50006" y="69056"/>
                </a:cubicBezTo>
                <a:lnTo>
                  <a:pt x="69056" y="69056"/>
                </a:lnTo>
                <a:lnTo>
                  <a:pt x="69056" y="50006"/>
                </a:lnTo>
                <a:cubicBezTo>
                  <a:pt x="69056" y="46047"/>
                  <a:pt x="72241" y="42863"/>
                  <a:pt x="76200" y="42863"/>
                </a:cubicBezTo>
                <a:cubicBezTo>
                  <a:pt x="80159" y="42863"/>
                  <a:pt x="83344" y="46047"/>
                  <a:pt x="83344" y="50006"/>
                </a:cubicBezTo>
                <a:lnTo>
                  <a:pt x="83344" y="69056"/>
                </a:lnTo>
                <a:lnTo>
                  <a:pt x="102394" y="69056"/>
                </a:lnTo>
                <a:cubicBezTo>
                  <a:pt x="106353" y="69056"/>
                  <a:pt x="109537" y="72241"/>
                  <a:pt x="109537" y="76200"/>
                </a:cubicBezTo>
                <a:cubicBezTo>
                  <a:pt x="109537" y="80159"/>
                  <a:pt x="106353" y="83344"/>
                  <a:pt x="102394" y="83344"/>
                </a:cubicBezTo>
                <a:lnTo>
                  <a:pt x="83344" y="83344"/>
                </a:lnTo>
                <a:lnTo>
                  <a:pt x="83344" y="102394"/>
                </a:lnTo>
                <a:cubicBezTo>
                  <a:pt x="83344" y="106353"/>
                  <a:pt x="80159" y="109537"/>
                  <a:pt x="76200" y="109537"/>
                </a:cubicBezTo>
                <a:cubicBezTo>
                  <a:pt x="72241" y="109537"/>
                  <a:pt x="69056" y="106353"/>
                  <a:pt x="69056" y="102394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828675" y="4391025"/>
            <a:ext cx="2847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ข้อดี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09600" y="4657725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สมดุลระหว่างสุขภาพและเศรษฐกิจ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771900" y="44291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50006" y="69056"/>
                </a:moveTo>
                <a:lnTo>
                  <a:pt x="102394" y="69056"/>
                </a:lnTo>
                <a:cubicBezTo>
                  <a:pt x="106353" y="69056"/>
                  <a:pt x="109537" y="72241"/>
                  <a:pt x="109537" y="76200"/>
                </a:cubicBezTo>
                <a:cubicBezTo>
                  <a:pt x="109537" y="80159"/>
                  <a:pt x="106353" y="83344"/>
                  <a:pt x="102394" y="83344"/>
                </a:cubicBezTo>
                <a:lnTo>
                  <a:pt x="50006" y="83344"/>
                </a:lnTo>
                <a:cubicBezTo>
                  <a:pt x="46047" y="83344"/>
                  <a:pt x="42863" y="80159"/>
                  <a:pt x="42863" y="76200"/>
                </a:cubicBezTo>
                <a:cubicBezTo>
                  <a:pt x="42863" y="72241"/>
                  <a:pt x="46047" y="69056"/>
                  <a:pt x="50006" y="69056"/>
                </a:cubicBezTo>
                <a:close/>
              </a:path>
            </a:pathLst>
          </a:custGeom>
          <a:solidFill>
            <a:srgbClr val="E7000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3971925" y="4391025"/>
            <a:ext cx="2847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ข้อเสีย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752850" y="4657725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ต้องมีการตรวจสอบที่ซับซ้อน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00050" y="5191125"/>
            <a:ext cx="6534150" cy="1409700"/>
          </a:xfrm>
          <a:custGeom>
            <a:avLst/>
            <a:gdLst/>
            <a:ahLst/>
            <a:cxnLst/>
            <a:rect l="l" t="t" r="r" b="b"/>
            <a:pathLst>
              <a:path w="6534150" h="1409700">
                <a:moveTo>
                  <a:pt x="38100" y="0"/>
                </a:moveTo>
                <a:lnTo>
                  <a:pt x="6457956" y="0"/>
                </a:lnTo>
                <a:cubicBezTo>
                  <a:pt x="6500008" y="0"/>
                  <a:pt x="6534150" y="34142"/>
                  <a:pt x="6534150" y="76194"/>
                </a:cubicBezTo>
                <a:lnTo>
                  <a:pt x="6534150" y="1333506"/>
                </a:lnTo>
                <a:cubicBezTo>
                  <a:pt x="6534150" y="1375587"/>
                  <a:pt x="6500037" y="1409700"/>
                  <a:pt x="6457956" y="1409700"/>
                </a:cubicBez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400050" y="5191125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3810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09600" y="53816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561975" y="5381625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81100" y="5476875"/>
            <a:ext cx="2543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Option C: ให้ข้อมูลและศึกษา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8650" y="5991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9056" y="102394"/>
                </a:moveTo>
                <a:lnTo>
                  <a:pt x="69056" y="83344"/>
                </a:lnTo>
                <a:lnTo>
                  <a:pt x="50006" y="83344"/>
                </a:lnTo>
                <a:cubicBezTo>
                  <a:pt x="46047" y="83344"/>
                  <a:pt x="42863" y="80159"/>
                  <a:pt x="42863" y="76200"/>
                </a:cubicBezTo>
                <a:cubicBezTo>
                  <a:pt x="42863" y="72241"/>
                  <a:pt x="46047" y="69056"/>
                  <a:pt x="50006" y="69056"/>
                </a:cubicBezTo>
                <a:lnTo>
                  <a:pt x="69056" y="69056"/>
                </a:lnTo>
                <a:lnTo>
                  <a:pt x="69056" y="50006"/>
                </a:lnTo>
                <a:cubicBezTo>
                  <a:pt x="69056" y="46047"/>
                  <a:pt x="72241" y="42863"/>
                  <a:pt x="76200" y="42863"/>
                </a:cubicBezTo>
                <a:cubicBezTo>
                  <a:pt x="80159" y="42863"/>
                  <a:pt x="83344" y="46047"/>
                  <a:pt x="83344" y="50006"/>
                </a:cubicBezTo>
                <a:lnTo>
                  <a:pt x="83344" y="69056"/>
                </a:lnTo>
                <a:lnTo>
                  <a:pt x="102394" y="69056"/>
                </a:lnTo>
                <a:cubicBezTo>
                  <a:pt x="106353" y="69056"/>
                  <a:pt x="109537" y="72241"/>
                  <a:pt x="109537" y="76200"/>
                </a:cubicBezTo>
                <a:cubicBezTo>
                  <a:pt x="109537" y="80159"/>
                  <a:pt x="106353" y="83344"/>
                  <a:pt x="102394" y="83344"/>
                </a:cubicBezTo>
                <a:lnTo>
                  <a:pt x="83344" y="83344"/>
                </a:lnTo>
                <a:lnTo>
                  <a:pt x="83344" y="102394"/>
                </a:lnTo>
                <a:cubicBezTo>
                  <a:pt x="83344" y="106353"/>
                  <a:pt x="80159" y="109537"/>
                  <a:pt x="76200" y="109537"/>
                </a:cubicBezTo>
                <a:cubicBezTo>
                  <a:pt x="72241" y="109537"/>
                  <a:pt x="69056" y="106353"/>
                  <a:pt x="69056" y="102394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828675" y="5953125"/>
            <a:ext cx="2847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ข้อดี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9600" y="6219825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ไม่มีต้านทาน สร้างความตระหนัก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771900" y="5991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50006" y="69056"/>
                </a:moveTo>
                <a:lnTo>
                  <a:pt x="102394" y="69056"/>
                </a:lnTo>
                <a:cubicBezTo>
                  <a:pt x="106353" y="69056"/>
                  <a:pt x="109537" y="72241"/>
                  <a:pt x="109537" y="76200"/>
                </a:cubicBezTo>
                <a:cubicBezTo>
                  <a:pt x="109537" y="80159"/>
                  <a:pt x="106353" y="83344"/>
                  <a:pt x="102394" y="83344"/>
                </a:cubicBezTo>
                <a:lnTo>
                  <a:pt x="50006" y="83344"/>
                </a:lnTo>
                <a:cubicBezTo>
                  <a:pt x="46047" y="83344"/>
                  <a:pt x="42863" y="80159"/>
                  <a:pt x="42863" y="76200"/>
                </a:cubicBezTo>
                <a:cubicBezTo>
                  <a:pt x="42863" y="72241"/>
                  <a:pt x="46047" y="69056"/>
                  <a:pt x="50006" y="69056"/>
                </a:cubicBezTo>
                <a:close/>
              </a:path>
            </a:pathLst>
          </a:custGeom>
          <a:solidFill>
            <a:srgbClr val="E7000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3971925" y="5953125"/>
            <a:ext cx="2847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ข้อเสีย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3752850" y="6219825"/>
            <a:ext cx="305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ผลลัพธ์ช้า ไม่มีการบังคับ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468320" y="1352550"/>
            <a:ext cx="241935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20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849320" y="3028950"/>
            <a:ext cx="1657350" cy="2476500"/>
          </a:xfrm>
          <a:custGeom>
            <a:avLst/>
            <a:gdLst/>
            <a:ahLst/>
            <a:cxnLst/>
            <a:rect l="l" t="t" r="r" b="b"/>
            <a:pathLst>
              <a:path w="1657350" h="2476500">
                <a:moveTo>
                  <a:pt x="76205" y="0"/>
                </a:moveTo>
                <a:lnTo>
                  <a:pt x="1581145" y="0"/>
                </a:lnTo>
                <a:cubicBezTo>
                  <a:pt x="1623232" y="0"/>
                  <a:pt x="1657350" y="34118"/>
                  <a:pt x="1657350" y="76205"/>
                </a:cubicBezTo>
                <a:lnTo>
                  <a:pt x="1657350" y="2400295"/>
                </a:lnTo>
                <a:cubicBezTo>
                  <a:pt x="1657350" y="2442382"/>
                  <a:pt x="1623232" y="2476500"/>
                  <a:pt x="1581145" y="2476500"/>
                </a:cubicBezTo>
                <a:lnTo>
                  <a:pt x="76205" y="2476500"/>
                </a:lnTo>
                <a:cubicBezTo>
                  <a:pt x="34118" y="2476500"/>
                  <a:pt x="0" y="2442382"/>
                  <a:pt x="0" y="24002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9030295" y="3257550"/>
            <a:ext cx="129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2-3 ทางเลือก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039820" y="3638550"/>
            <a:ext cx="127635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ที่แตกต่างกัน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ในแง่ความเข้มงวด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และความเป็นไปได้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9077920" y="4476750"/>
            <a:ext cx="1200150" cy="800100"/>
          </a:xfrm>
          <a:custGeom>
            <a:avLst/>
            <a:gdLst/>
            <a:ahLst/>
            <a:cxnLst/>
            <a:rect l="l" t="t" r="r" b="b"/>
            <a:pathLst>
              <a:path w="1200150" h="800100">
                <a:moveTo>
                  <a:pt x="38101" y="0"/>
                </a:moveTo>
                <a:lnTo>
                  <a:pt x="1162049" y="0"/>
                </a:lnTo>
                <a:cubicBezTo>
                  <a:pt x="1183092" y="0"/>
                  <a:pt x="1200150" y="17058"/>
                  <a:pt x="1200150" y="38101"/>
                </a:cubicBezTo>
                <a:lnTo>
                  <a:pt x="1200150" y="761999"/>
                </a:lnTo>
                <a:cubicBezTo>
                  <a:pt x="1200150" y="783042"/>
                  <a:pt x="1183092" y="800100"/>
                  <a:pt x="1162049" y="800100"/>
                </a:cubicBezTo>
                <a:lnTo>
                  <a:pt x="38101" y="800100"/>
                </a:lnTo>
                <a:cubicBezTo>
                  <a:pt x="17058" y="800100"/>
                  <a:pt x="0" y="783042"/>
                  <a:pt x="0" y="7619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9158883" y="4591050"/>
            <a:ext cx="10382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ต้องมีการวิเคราะห์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อย่างเป็นกลาง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และครบถ้วน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143000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MCDA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Multi-Criteria Decision Analysis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chemeClr val="accent5">
                    <a:lumMod val="5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การตัดสินใจเชิงหลักฐานด้วยหลายเกณฑ์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62100"/>
            <a:ext cx="11430000" cy="4914900"/>
          </a:xfrm>
          <a:custGeom>
            <a:avLst/>
            <a:gdLst/>
            <a:ahLst/>
            <a:cxnLst/>
            <a:rect l="l" t="t" r="r" b="b"/>
            <a:pathLst>
              <a:path w="11430000" h="4914900">
                <a:moveTo>
                  <a:pt x="76181" y="0"/>
                </a:moveTo>
                <a:lnTo>
                  <a:pt x="11353819" y="0"/>
                </a:lnTo>
                <a:cubicBezTo>
                  <a:pt x="11395893" y="0"/>
                  <a:pt x="11430000" y="34107"/>
                  <a:pt x="11430000" y="76181"/>
                </a:cubicBezTo>
                <a:lnTo>
                  <a:pt x="11430000" y="4838719"/>
                </a:lnTo>
                <a:cubicBezTo>
                  <a:pt x="11430000" y="4880793"/>
                  <a:pt x="11395893" y="4914900"/>
                  <a:pt x="11353819" y="4914900"/>
                </a:cubicBezTo>
                <a:lnTo>
                  <a:pt x="76181" y="4914900"/>
                </a:lnTo>
                <a:cubicBezTo>
                  <a:pt x="34107" y="4914900"/>
                  <a:pt x="0" y="4880793"/>
                  <a:pt x="0" y="4838719"/>
                </a:cubicBezTo>
                <a:lnTo>
                  <a:pt x="0" y="76181"/>
                </a:lnTo>
                <a:cubicBezTo>
                  <a:pt x="0" y="34136"/>
                  <a:pt x="34136" y="0"/>
                  <a:pt x="7618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graphicFrame>
        <p:nvGraphicFramePr>
          <p:cNvPr id="13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33400" y="1714500"/>
          <a:ext cx="11125200" cy="3286122"/>
        </p:xfrm>
        <a:graphic>
          <a:graphicData uri="http://schemas.openxmlformats.org/drawingml/2006/table">
            <a:tbl>
              <a:tblPr/>
              <a:tblGrid>
                <a:gridCol w="4791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9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7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9446"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เกณฑ์ (Criteria)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น้ำหนัก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A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B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Option C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446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1E3A5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ประสิทธิผล (Effectiveness)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30%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9446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1E3A5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ความเป็นไปได้ (Feasibility)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25%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446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1E3A5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คุ้มค่า (Cost-Effectiveness)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9446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1E3A5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การยอมรับ (Acceptability)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9446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1E3A5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ความรวดเร็ว (Speed)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9446">
                <a:tc>
                  <a:txBody>
                    <a:bodyPr/>
                    <a:lstStyle/>
                    <a:p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คะแนนรวม (Weighted Score)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100%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6.2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7.7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6.6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Shape 5"/>
          <p:cNvSpPr/>
          <p:nvPr/>
        </p:nvSpPr>
        <p:spPr>
          <a:xfrm>
            <a:off x="533400" y="532256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62000" y="5284468"/>
            <a:ext cx="1771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คะแนนสูงสุดในแต่ละเกณฑ์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684859" y="532256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2913459" y="5284468"/>
            <a:ext cx="1095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คะแนนรวมสูงสุด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422243" y="5151118"/>
            <a:ext cx="3238500" cy="495300"/>
          </a:xfrm>
          <a:custGeom>
            <a:avLst/>
            <a:gdLst/>
            <a:ahLst/>
            <a:cxnLst/>
            <a:rect l="l" t="t" r="r" b="b"/>
            <a:pathLst>
              <a:path w="3238500" h="495300">
                <a:moveTo>
                  <a:pt x="76202" y="0"/>
                </a:moveTo>
                <a:lnTo>
                  <a:pt x="3162298" y="0"/>
                </a:lnTo>
                <a:cubicBezTo>
                  <a:pt x="3204383" y="0"/>
                  <a:pt x="3238500" y="34117"/>
                  <a:pt x="3238500" y="76202"/>
                </a:cubicBezTo>
                <a:lnTo>
                  <a:pt x="3238500" y="419098"/>
                </a:lnTo>
                <a:cubicBezTo>
                  <a:pt x="3238500" y="461183"/>
                  <a:pt x="3204383" y="495300"/>
                  <a:pt x="3162298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10"/>
          <p:cNvSpPr/>
          <p:nvPr/>
        </p:nvSpPr>
        <p:spPr>
          <a:xfrm>
            <a:off x="8650843" y="5265418"/>
            <a:ext cx="2867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 Option B: จำกัดปริมาณน้ำตาล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6705600" cy="6858000"/>
          </a:xfrm>
          <a:custGeom>
            <a:avLst/>
            <a:gdLst/>
            <a:ahLst/>
            <a:cxnLst/>
            <a:rect l="l" t="t" r="r" b="b"/>
            <a:pathLst>
              <a:path w="6705600" h="6858000">
                <a:moveTo>
                  <a:pt x="0" y="0"/>
                </a:moveTo>
                <a:lnTo>
                  <a:pt x="6705600" y="0"/>
                </a:lnTo>
                <a:lnTo>
                  <a:pt x="67056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6705600" y="0"/>
            <a:ext cx="5486400" cy="6858000"/>
          </a:xfrm>
          <a:custGeom>
            <a:avLst/>
            <a:gdLst/>
            <a:ahLst/>
            <a:cxnLst/>
            <a:rect l="l" t="t" r="r" b="b"/>
            <a:pathLst>
              <a:path w="5486400" h="6858000">
                <a:moveTo>
                  <a:pt x="0" y="0"/>
                </a:moveTo>
                <a:lnTo>
                  <a:pt x="5486400" y="0"/>
                </a:lnTo>
                <a:lnTo>
                  <a:pt x="5486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1190625"/>
            <a:ext cx="598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RECOMMENDED POLICY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495425"/>
            <a:ext cx="60769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ที่เลือก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2581275"/>
            <a:ext cx="5905500" cy="3086100"/>
          </a:xfrm>
          <a:custGeom>
            <a:avLst/>
            <a:gdLst/>
            <a:ahLst/>
            <a:cxnLst/>
            <a:rect l="l" t="t" r="r" b="b"/>
            <a:pathLst>
              <a:path w="5905500" h="3086100">
                <a:moveTo>
                  <a:pt x="76196" y="0"/>
                </a:moveTo>
                <a:lnTo>
                  <a:pt x="5829304" y="0"/>
                </a:lnTo>
                <a:cubicBezTo>
                  <a:pt x="5871386" y="0"/>
                  <a:pt x="5905500" y="34114"/>
                  <a:pt x="5905500" y="76196"/>
                </a:cubicBezTo>
                <a:lnTo>
                  <a:pt x="5905500" y="3009904"/>
                </a:lnTo>
                <a:cubicBezTo>
                  <a:pt x="5905500" y="3051986"/>
                  <a:pt x="5871386" y="3086100"/>
                  <a:pt x="5829304" y="3086100"/>
                </a:cubicBezTo>
                <a:lnTo>
                  <a:pt x="76196" y="3086100"/>
                </a:lnTo>
                <a:cubicBezTo>
                  <a:pt x="34114" y="3086100"/>
                  <a:pt x="0" y="3051986"/>
                  <a:pt x="0" y="300990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09600" y="2809875"/>
            <a:ext cx="556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Option B: จำกัดปริมาณน้ำตาล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09600" y="3266954"/>
            <a:ext cx="55340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ห้ามจำหน่ายเครื่องดื่มที่มีน้ำตาลเกิน 6 กรัมต่อ 100 มล. ในโรงเรียนทุกประเภท พร้อมจัดการศึกษาสุขภาพให้นักเรียนและผู้ปกครอง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3413" y="399085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62025" y="3952754"/>
            <a:ext cx="2952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สอดคล้องกับปัญหา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62025" y="4181354"/>
            <a:ext cx="2943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ตอบโจทย์สาเหตุรากที่เด็กบริโภคน้ำตาลเกินมาตรฐาน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33413" y="452425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2025" y="4486154"/>
            <a:ext cx="3381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ความเป็นไปได้สูง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62025" y="4714754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สมดุลระหว่างสุขภาพและเศรษฐกิจ ต้านทานต่ำกว่า Option A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3413" y="505765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62025" y="5019554"/>
            <a:ext cx="3000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คุ้มค่า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62025" y="5248154"/>
            <a:ext cx="2990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ประหยัดค่าใช้จ่ายด้านสาธารณสุข 1,200 ล้านบาทต่อปี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048500" y="1504950"/>
            <a:ext cx="4762500" cy="2857500"/>
          </a:xfrm>
          <a:custGeom>
            <a:avLst/>
            <a:gdLst/>
            <a:ahLst/>
            <a:cxnLst/>
            <a:rect l="l" t="t" r="r" b="b"/>
            <a:pathLst>
              <a:path w="4762500" h="2857500">
                <a:moveTo>
                  <a:pt x="76210" y="0"/>
                </a:moveTo>
                <a:lnTo>
                  <a:pt x="4686290" y="0"/>
                </a:lnTo>
                <a:cubicBezTo>
                  <a:pt x="4728380" y="0"/>
                  <a:pt x="4762500" y="34120"/>
                  <a:pt x="4762500" y="76210"/>
                </a:cubicBezTo>
                <a:lnTo>
                  <a:pt x="4762500" y="2781290"/>
                </a:lnTo>
                <a:cubicBezTo>
                  <a:pt x="4762500" y="2823380"/>
                  <a:pt x="4728380" y="2857500"/>
                  <a:pt x="4686290" y="2857500"/>
                </a:cubicBezTo>
                <a:lnTo>
                  <a:pt x="76210" y="2857500"/>
                </a:lnTo>
                <a:cubicBezTo>
                  <a:pt x="34120" y="2857500"/>
                  <a:pt x="0" y="2823380"/>
                  <a:pt x="0" y="278129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277100" y="1733550"/>
            <a:ext cx="4400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เหตุผลหลักในการเลือก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277100" y="21526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239000" y="215265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772400" y="2228850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ได้รับคะแนนรวมสูงสุดจาก MCDA (7.7/10)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277100" y="26860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239000" y="268605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772400" y="2762250"/>
            <a:ext cx="2781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สมดุลระหว่างประสิทธิผลและความเป็นไปได้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277100" y="32194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7239000" y="321945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772400" y="3295650"/>
            <a:ext cx="2371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มีแนวทางปฏิบัติที่ชัดเจนและวัดผลได้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277100" y="37528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239000" y="375285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772400" y="3829050"/>
            <a:ext cx="3124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ได้รับการสนับสนุนจากกลุ่มผู้มีส่วนได้ส่วนเสียหลัก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048500" y="4591050"/>
            <a:ext cx="4762500" cy="762000"/>
          </a:xfrm>
          <a:custGeom>
            <a:avLst/>
            <a:gdLst/>
            <a:ahLst/>
            <a:cxnLst/>
            <a:rect l="l" t="t" r="r" b="b"/>
            <a:pathLst>
              <a:path w="4762500" h="762000">
                <a:moveTo>
                  <a:pt x="76200" y="0"/>
                </a:moveTo>
                <a:lnTo>
                  <a:pt x="4686300" y="0"/>
                </a:lnTo>
                <a:cubicBezTo>
                  <a:pt x="4728356" y="0"/>
                  <a:pt x="4762500" y="34144"/>
                  <a:pt x="4762500" y="76200"/>
                </a:cubicBezTo>
                <a:lnTo>
                  <a:pt x="4762500" y="685800"/>
                </a:lnTo>
                <a:cubicBezTo>
                  <a:pt x="4762500" y="727856"/>
                  <a:pt x="4728356" y="762000"/>
                  <a:pt x="46863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7210425" y="4844299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92125" y="-5626"/>
                </a:moveTo>
                <a:cubicBezTo>
                  <a:pt x="90904" y="-8007"/>
                  <a:pt x="88434" y="-9525"/>
                  <a:pt x="85755" y="-9525"/>
                </a:cubicBezTo>
                <a:cubicBezTo>
                  <a:pt x="83076" y="-9525"/>
                  <a:pt x="80605" y="-8007"/>
                  <a:pt x="79385" y="-5626"/>
                </a:cubicBezTo>
                <a:lnTo>
                  <a:pt x="57477" y="37296"/>
                </a:lnTo>
                <a:lnTo>
                  <a:pt x="9882" y="44857"/>
                </a:lnTo>
                <a:cubicBezTo>
                  <a:pt x="7233" y="45274"/>
                  <a:pt x="5030" y="47149"/>
                  <a:pt x="4197" y="49709"/>
                </a:cubicBezTo>
                <a:cubicBezTo>
                  <a:pt x="3364" y="52268"/>
                  <a:pt x="4048" y="55066"/>
                  <a:pt x="5923" y="56971"/>
                </a:cubicBezTo>
                <a:lnTo>
                  <a:pt x="39975" y="91053"/>
                </a:lnTo>
                <a:lnTo>
                  <a:pt x="32474" y="138648"/>
                </a:lnTo>
                <a:cubicBezTo>
                  <a:pt x="32058" y="141297"/>
                  <a:pt x="33159" y="143976"/>
                  <a:pt x="35332" y="145554"/>
                </a:cubicBezTo>
                <a:cubicBezTo>
                  <a:pt x="37505" y="147131"/>
                  <a:pt x="40362" y="147370"/>
                  <a:pt x="42773" y="146149"/>
                </a:cubicBezTo>
                <a:lnTo>
                  <a:pt x="85755" y="124301"/>
                </a:lnTo>
                <a:lnTo>
                  <a:pt x="128707" y="146149"/>
                </a:lnTo>
                <a:cubicBezTo>
                  <a:pt x="131088" y="147370"/>
                  <a:pt x="133975" y="147131"/>
                  <a:pt x="136148" y="145554"/>
                </a:cubicBezTo>
                <a:cubicBezTo>
                  <a:pt x="138321" y="143976"/>
                  <a:pt x="139422" y="141327"/>
                  <a:pt x="139005" y="138648"/>
                </a:cubicBezTo>
                <a:lnTo>
                  <a:pt x="131475" y="91053"/>
                </a:lnTo>
                <a:lnTo>
                  <a:pt x="165527" y="56971"/>
                </a:lnTo>
                <a:cubicBezTo>
                  <a:pt x="167432" y="55066"/>
                  <a:pt x="168086" y="52268"/>
                  <a:pt x="167253" y="49709"/>
                </a:cubicBezTo>
                <a:cubicBezTo>
                  <a:pt x="166420" y="47149"/>
                  <a:pt x="164247" y="45274"/>
                  <a:pt x="161568" y="44857"/>
                </a:cubicBezTo>
                <a:lnTo>
                  <a:pt x="114002" y="37296"/>
                </a:lnTo>
                <a:lnTo>
                  <a:pt x="92125" y="-5626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7448550" y="4743450"/>
            <a:ext cx="4286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จุดเด่น: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เป็นนโยบายที่ "เข้มงวดพอที่จะเห็นผล แต่ยืดหยุ่นพอที่จะเป็นไปได้"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952500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10287000" y="4953000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1905000" h="1905000">
                <a:moveTo>
                  <a:pt x="952500" y="0"/>
                </a:moveTo>
                <a:lnTo>
                  <a:pt x="952500" y="0"/>
                </a:lnTo>
                <a:cubicBezTo>
                  <a:pt x="1478199" y="0"/>
                  <a:pt x="1905000" y="426801"/>
                  <a:pt x="1905000" y="952500"/>
                </a:cubicBezTo>
                <a:lnTo>
                  <a:pt x="1905000" y="952500"/>
                </a:lnTo>
                <a:cubicBezTo>
                  <a:pt x="1905000" y="1478199"/>
                  <a:pt x="1478199" y="1905000"/>
                  <a:pt x="952500" y="1905000"/>
                </a:cubicBezTo>
                <a:lnTo>
                  <a:pt x="952500" y="1905000"/>
                </a:lnTo>
                <a:cubicBezTo>
                  <a:pt x="426801" y="1905000"/>
                  <a:pt x="0" y="1478199"/>
                  <a:pt x="0" y="952500"/>
                </a:cubicBezTo>
                <a:lnTo>
                  <a:pt x="0" y="952500"/>
                </a:lnTo>
                <a:cubicBezTo>
                  <a:pt x="0" y="426801"/>
                  <a:pt x="426801" y="0"/>
                  <a:pt x="952500" y="0"/>
                </a:cubicBezTo>
                <a:close/>
              </a:path>
            </a:pathLst>
          </a:custGeom>
          <a:solidFill>
            <a:srgbClr val="C75B4A">
              <a:alpha val="1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SMART CRITERIA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ตรวจสอบข้อเสนอแนะด้วย SMART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238250"/>
            <a:ext cx="2190750" cy="4514850"/>
          </a:xfrm>
          <a:custGeom>
            <a:avLst/>
            <a:gdLst/>
            <a:ahLst/>
            <a:cxnLst/>
            <a:rect l="l" t="t" r="r" b="b"/>
            <a:pathLst>
              <a:path w="2190750" h="451485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4438656"/>
                </a:lnTo>
                <a:cubicBezTo>
                  <a:pt x="2190750" y="4480737"/>
                  <a:pt x="2156637" y="4514850"/>
                  <a:pt x="2114556" y="4514850"/>
                </a:cubicBezTo>
                <a:lnTo>
                  <a:pt x="76194" y="4514850"/>
                </a:lnTo>
                <a:cubicBezTo>
                  <a:pt x="34142" y="4514850"/>
                  <a:pt x="0" y="4480708"/>
                  <a:pt x="0" y="44386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381000" y="123825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1173480" y="1409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102043" y="140970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85775" y="209550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Specific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0063" y="2362200"/>
            <a:ext cx="195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เฉพาะเจาะจง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60784" y="35396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33425" y="35015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ระบุกลุ่มเป้าหมายชัดเจน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60784" y="38063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33425" y="37682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กำหนดขอบเขตการดำเนินการ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0784" y="40730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33425" y="40349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ระบุตัวชี้วัดที่ชัดเจน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33400" y="5178034"/>
            <a:ext cx="1885950" cy="7620"/>
          </a:xfrm>
          <a:custGeom>
            <a:avLst/>
            <a:gdLst/>
            <a:ahLst/>
            <a:cxnLst/>
            <a:rect l="l" t="t" r="r" b="b"/>
            <a:pathLst>
              <a:path w="1885950" h="7620">
                <a:moveTo>
                  <a:pt x="0" y="0"/>
                </a:moveTo>
                <a:lnTo>
                  <a:pt x="1885950" y="0"/>
                </a:lnTo>
                <a:lnTo>
                  <a:pt x="18859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7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33400" y="5296142"/>
            <a:ext cx="194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"ห้ามจำหน่ายเครื่องดื่มที่มีน้ำตาลเกิน 6 กรัมต่อ 100 มล."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2689860" y="1238250"/>
            <a:ext cx="2190750" cy="4514850"/>
          </a:xfrm>
          <a:custGeom>
            <a:avLst/>
            <a:gdLst/>
            <a:ahLst/>
            <a:cxnLst/>
            <a:rect l="l" t="t" r="r" b="b"/>
            <a:pathLst>
              <a:path w="2190750" h="451485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4438656"/>
                </a:lnTo>
                <a:cubicBezTo>
                  <a:pt x="2190750" y="4480737"/>
                  <a:pt x="2156637" y="4514850"/>
                  <a:pt x="2114556" y="4514850"/>
                </a:cubicBezTo>
                <a:lnTo>
                  <a:pt x="76194" y="4514850"/>
                </a:lnTo>
                <a:cubicBezTo>
                  <a:pt x="34142" y="4514850"/>
                  <a:pt x="0" y="4480708"/>
                  <a:pt x="0" y="44386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2689860" y="123825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3482340" y="1409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3410903" y="140970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2794635" y="209550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Measurable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2808922" y="2362200"/>
            <a:ext cx="195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วัดผลได้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869644" y="35396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3042285" y="35015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มีตัวชี้วัดที่วัดได้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2869644" y="38063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3042285" y="37682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 baseline และ target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2869644" y="40730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3042285" y="40349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มีระบบการติดตาม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2842260" y="5178034"/>
            <a:ext cx="1885950" cy="7620"/>
          </a:xfrm>
          <a:custGeom>
            <a:avLst/>
            <a:gdLst/>
            <a:ahLst/>
            <a:cxnLst/>
            <a:rect l="l" t="t" r="r" b="b"/>
            <a:pathLst>
              <a:path w="1885950" h="7620">
                <a:moveTo>
                  <a:pt x="0" y="0"/>
                </a:moveTo>
                <a:lnTo>
                  <a:pt x="1885950" y="0"/>
                </a:lnTo>
                <a:lnTo>
                  <a:pt x="18859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7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2842260" y="5296142"/>
            <a:ext cx="194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"ลดการบริโภคน้ำตาลได้ 20% ภายใน 3 ปี"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998720" y="1238250"/>
            <a:ext cx="2190750" cy="4514850"/>
          </a:xfrm>
          <a:custGeom>
            <a:avLst/>
            <a:gdLst/>
            <a:ahLst/>
            <a:cxnLst/>
            <a:rect l="l" t="t" r="r" b="b"/>
            <a:pathLst>
              <a:path w="2190750" h="451485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4438656"/>
                </a:lnTo>
                <a:cubicBezTo>
                  <a:pt x="2190750" y="4480737"/>
                  <a:pt x="2156637" y="4514850"/>
                  <a:pt x="2114556" y="4514850"/>
                </a:cubicBezTo>
                <a:lnTo>
                  <a:pt x="76194" y="4514850"/>
                </a:lnTo>
                <a:cubicBezTo>
                  <a:pt x="34142" y="4514850"/>
                  <a:pt x="0" y="4480708"/>
                  <a:pt x="0" y="44386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4998720" y="123825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5791200" y="1409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5719763" y="140970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103495" y="209550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Achievable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117782" y="2362200"/>
            <a:ext cx="195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เป็นไปได้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178504" y="35396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5351145" y="35015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มีทรัพยากรเพียงพอ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178504" y="38063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5351145" y="37682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มีความสามารถในการทำ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178504" y="40730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5351145" y="40349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ไม่เกินขีดความสามารถ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151120" y="5178034"/>
            <a:ext cx="1885950" cy="7620"/>
          </a:xfrm>
          <a:custGeom>
            <a:avLst/>
            <a:gdLst/>
            <a:ahLst/>
            <a:cxnLst/>
            <a:rect l="l" t="t" r="r" b="b"/>
            <a:pathLst>
              <a:path w="1885950" h="7620">
                <a:moveTo>
                  <a:pt x="0" y="0"/>
                </a:moveTo>
                <a:lnTo>
                  <a:pt x="1885950" y="0"/>
                </a:lnTo>
                <a:lnTo>
                  <a:pt x="18859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7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5151120" y="5296142"/>
            <a:ext cx="194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"ใช้งบ 150 ล้านบาทต่อปี ซึ่งสอดคล้องกับศักยภาพ"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307580" y="1238250"/>
            <a:ext cx="2190750" cy="4514850"/>
          </a:xfrm>
          <a:custGeom>
            <a:avLst/>
            <a:gdLst/>
            <a:ahLst/>
            <a:cxnLst/>
            <a:rect l="l" t="t" r="r" b="b"/>
            <a:pathLst>
              <a:path w="2190750" h="451485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4438656"/>
                </a:lnTo>
                <a:cubicBezTo>
                  <a:pt x="2190750" y="4480737"/>
                  <a:pt x="2156637" y="4514850"/>
                  <a:pt x="2114556" y="4514850"/>
                </a:cubicBezTo>
                <a:lnTo>
                  <a:pt x="76194" y="4514850"/>
                </a:lnTo>
                <a:cubicBezTo>
                  <a:pt x="34142" y="4514850"/>
                  <a:pt x="0" y="4480708"/>
                  <a:pt x="0" y="44386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7307580" y="123825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8100060" y="1409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8028623" y="140970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412355" y="209550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Relevant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7426643" y="2362200"/>
            <a:ext cx="195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สอดคล้อง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487364" y="35396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7660005" y="35015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สอดคล้องกับปัญหา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487364" y="38063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7660005" y="37682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สอดคล้องกับเป้าหมาย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487364" y="40730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7660005" y="40349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สอดคล้องกับบริบท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459980" y="5178034"/>
            <a:ext cx="1885950" cy="7620"/>
          </a:xfrm>
          <a:custGeom>
            <a:avLst/>
            <a:gdLst/>
            <a:ahLst/>
            <a:cxnLst/>
            <a:rect l="l" t="t" r="r" b="b"/>
            <a:pathLst>
              <a:path w="1885950" h="7620">
                <a:moveTo>
                  <a:pt x="0" y="0"/>
                </a:moveTo>
                <a:lnTo>
                  <a:pt x="1885950" y="0"/>
                </a:lnTo>
                <a:lnTo>
                  <a:pt x="18859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7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7459980" y="5296142"/>
            <a:ext cx="194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"ตอบโจทย์การลดโรค NCD ในเด็กซึ่งเป็นวาระแห่งชาติ"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9616440" y="1238250"/>
            <a:ext cx="2190750" cy="4514850"/>
          </a:xfrm>
          <a:custGeom>
            <a:avLst/>
            <a:gdLst/>
            <a:ahLst/>
            <a:cxnLst/>
            <a:rect l="l" t="t" r="r" b="b"/>
            <a:pathLst>
              <a:path w="2190750" h="451485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4438656"/>
                </a:lnTo>
                <a:cubicBezTo>
                  <a:pt x="2190750" y="4480737"/>
                  <a:pt x="2156637" y="4514850"/>
                  <a:pt x="2114556" y="4514850"/>
                </a:cubicBezTo>
                <a:lnTo>
                  <a:pt x="76194" y="4514850"/>
                </a:lnTo>
                <a:cubicBezTo>
                  <a:pt x="34142" y="4514850"/>
                  <a:pt x="0" y="4480708"/>
                  <a:pt x="0" y="44386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3" name="Shape 61"/>
          <p:cNvSpPr/>
          <p:nvPr/>
        </p:nvSpPr>
        <p:spPr>
          <a:xfrm>
            <a:off x="9616440" y="1238250"/>
            <a:ext cx="2190750" cy="38100"/>
          </a:xfrm>
          <a:custGeom>
            <a:avLst/>
            <a:gdLst/>
            <a:ahLst/>
            <a:cxnLst/>
            <a:rect l="l" t="t" r="r" b="b"/>
            <a:pathLst>
              <a:path w="2190750" h="38100">
                <a:moveTo>
                  <a:pt x="38100" y="0"/>
                </a:moveTo>
                <a:lnTo>
                  <a:pt x="2152650" y="0"/>
                </a:lnTo>
                <a:cubicBezTo>
                  <a:pt x="2173678" y="0"/>
                  <a:pt x="2190750" y="17072"/>
                  <a:pt x="2190750" y="38100"/>
                </a:cubicBezTo>
                <a:lnTo>
                  <a:pt x="21907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Shape 62"/>
          <p:cNvSpPr/>
          <p:nvPr/>
        </p:nvSpPr>
        <p:spPr>
          <a:xfrm>
            <a:off x="10408920" y="1409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10337483" y="140970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9721215" y="209550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Time-bound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9735502" y="2362200"/>
            <a:ext cx="195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มีกรอบเวลา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9796224" y="35396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9" name="Text 67"/>
          <p:cNvSpPr/>
          <p:nvPr/>
        </p:nvSpPr>
        <p:spPr>
          <a:xfrm>
            <a:off x="9968865" y="35015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มีระยะเวลาชัดเจน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9796224" y="38063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1" name="Text 69"/>
          <p:cNvSpPr/>
          <p:nvPr/>
        </p:nvSpPr>
        <p:spPr>
          <a:xfrm>
            <a:off x="9968865" y="37682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 milestones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9796224" y="4073007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00A6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3" name="Text 71"/>
          <p:cNvSpPr/>
          <p:nvPr/>
        </p:nvSpPr>
        <p:spPr>
          <a:xfrm>
            <a:off x="9968865" y="4034907"/>
            <a:ext cx="1752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 deadline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9768840" y="5178034"/>
            <a:ext cx="1885950" cy="7620"/>
          </a:xfrm>
          <a:custGeom>
            <a:avLst/>
            <a:gdLst/>
            <a:ahLst/>
            <a:cxnLst/>
            <a:rect l="l" t="t" r="r" b="b"/>
            <a:pathLst>
              <a:path w="1885950" h="7620">
                <a:moveTo>
                  <a:pt x="0" y="0"/>
                </a:moveTo>
                <a:lnTo>
                  <a:pt x="1885950" y="0"/>
                </a:lnTo>
                <a:lnTo>
                  <a:pt x="188595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E5E7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5" name="Text 73"/>
          <p:cNvSpPr/>
          <p:nvPr/>
        </p:nvSpPr>
        <p:spPr>
          <a:xfrm>
            <a:off x="9768840" y="5296142"/>
            <a:ext cx="194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 "ดำเนินการ 3 ปี (2024-2026)"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381000" y="5905500"/>
            <a:ext cx="11430000" cy="571500"/>
          </a:xfrm>
          <a:custGeom>
            <a:avLst/>
            <a:gdLst/>
            <a:ahLst/>
            <a:cxnLst/>
            <a:rect l="l" t="t" r="r" b="b"/>
            <a:pathLst>
              <a:path w="11430000" h="571500">
                <a:moveTo>
                  <a:pt x="76198" y="0"/>
                </a:moveTo>
                <a:lnTo>
                  <a:pt x="11353802" y="0"/>
                </a:lnTo>
                <a:cubicBezTo>
                  <a:pt x="11395885" y="0"/>
                  <a:pt x="11430000" y="34115"/>
                  <a:pt x="11430000" y="76198"/>
                </a:cubicBezTo>
                <a:lnTo>
                  <a:pt x="11430000" y="495302"/>
                </a:lnTo>
                <a:cubicBezTo>
                  <a:pt x="11430000" y="537385"/>
                  <a:pt x="11395885" y="571500"/>
                  <a:pt x="11353802" y="571500"/>
                </a:cubicBezTo>
                <a:lnTo>
                  <a:pt x="76198" y="571500"/>
                </a:lnTo>
                <a:cubicBezTo>
                  <a:pt x="34115" y="571500"/>
                  <a:pt x="0" y="537385"/>
                  <a:pt x="0" y="49530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7" name="Shape 75"/>
          <p:cNvSpPr/>
          <p:nvPr/>
        </p:nvSpPr>
        <p:spPr>
          <a:xfrm>
            <a:off x="4101227" y="6118864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104276" y="10716"/>
                </a:moveTo>
                <a:lnTo>
                  <a:pt x="107156" y="10716"/>
                </a:lnTo>
                <a:cubicBezTo>
                  <a:pt x="118977" y="10716"/>
                  <a:pt x="128588" y="20326"/>
                  <a:pt x="128588" y="32147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32147"/>
                </a:lnTo>
                <a:cubicBezTo>
                  <a:pt x="0" y="20326"/>
                  <a:pt x="9611" y="10716"/>
                  <a:pt x="21431" y="10716"/>
                </a:cubicBezTo>
                <a:lnTo>
                  <a:pt x="24311" y="10716"/>
                </a:lnTo>
                <a:cubicBezTo>
                  <a:pt x="27995" y="4320"/>
                  <a:pt x="34926" y="0"/>
                  <a:pt x="42863" y="0"/>
                </a:cubicBezTo>
                <a:lnTo>
                  <a:pt x="85725" y="0"/>
                </a:lnTo>
                <a:cubicBezTo>
                  <a:pt x="93661" y="0"/>
                  <a:pt x="100593" y="4320"/>
                  <a:pt x="104276" y="10716"/>
                </a:cubicBezTo>
                <a:close/>
                <a:moveTo>
                  <a:pt x="83046" y="37505"/>
                </a:moveTo>
                <a:cubicBezTo>
                  <a:pt x="87500" y="37505"/>
                  <a:pt x="91083" y="33922"/>
                  <a:pt x="91083" y="29468"/>
                </a:cubicBezTo>
                <a:cubicBezTo>
                  <a:pt x="91083" y="25014"/>
                  <a:pt x="87500" y="21431"/>
                  <a:pt x="83046" y="21431"/>
                </a:cubicBezTo>
                <a:lnTo>
                  <a:pt x="45541" y="21431"/>
                </a:lnTo>
                <a:cubicBezTo>
                  <a:pt x="41088" y="21431"/>
                  <a:pt x="37505" y="25014"/>
                  <a:pt x="37505" y="29468"/>
                </a:cubicBezTo>
                <a:cubicBezTo>
                  <a:pt x="37505" y="33922"/>
                  <a:pt x="41088" y="37505"/>
                  <a:pt x="45541" y="37505"/>
                </a:cubicBezTo>
                <a:lnTo>
                  <a:pt x="83046" y="37505"/>
                </a:lnTo>
                <a:close/>
                <a:moveTo>
                  <a:pt x="92556" y="87299"/>
                </a:moveTo>
                <a:cubicBezTo>
                  <a:pt x="94900" y="83548"/>
                  <a:pt x="93762" y="78592"/>
                  <a:pt x="90011" y="76215"/>
                </a:cubicBezTo>
                <a:cubicBezTo>
                  <a:pt x="86261" y="73837"/>
                  <a:pt x="81305" y="75009"/>
                  <a:pt x="78927" y="78760"/>
                </a:cubicBezTo>
                <a:lnTo>
                  <a:pt x="58367" y="111677"/>
                </a:lnTo>
                <a:lnTo>
                  <a:pt x="49325" y="99622"/>
                </a:lnTo>
                <a:cubicBezTo>
                  <a:pt x="46646" y="96072"/>
                  <a:pt x="41624" y="95336"/>
                  <a:pt x="38074" y="98014"/>
                </a:cubicBezTo>
                <a:cubicBezTo>
                  <a:pt x="34524" y="100693"/>
                  <a:pt x="33788" y="105716"/>
                  <a:pt x="36467" y="109266"/>
                </a:cubicBezTo>
                <a:lnTo>
                  <a:pt x="52540" y="130697"/>
                </a:lnTo>
                <a:cubicBezTo>
                  <a:pt x="54114" y="132807"/>
                  <a:pt x="56659" y="134012"/>
                  <a:pt x="59304" y="133912"/>
                </a:cubicBezTo>
                <a:cubicBezTo>
                  <a:pt x="61950" y="133811"/>
                  <a:pt x="64361" y="132405"/>
                  <a:pt x="65767" y="130128"/>
                </a:cubicBezTo>
                <a:lnTo>
                  <a:pt x="92556" y="8726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8" name="Text 76"/>
          <p:cNvSpPr/>
          <p:nvPr/>
        </p:nvSpPr>
        <p:spPr>
          <a:xfrm>
            <a:off x="766763" y="6057900"/>
            <a:ext cx="10934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ข้อเสนอแนะที่ดีต้องผ่านเกณฑ์ SMART ทั้ง 5 ด้าน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315200" y="0"/>
            <a:ext cx="4876800" cy="6858000"/>
          </a:xfrm>
          <a:custGeom>
            <a:avLst/>
            <a:gdLst/>
            <a:ahLst/>
            <a:cxnLst/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290513"/>
            <a:ext cx="662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THEORY OF CHANGE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595313"/>
            <a:ext cx="67246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Theory of Change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176338"/>
            <a:ext cx="6638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เส้นทางการเปลี่ยนแปลง: ทำไมถึงคิดว่าจะได้ผล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671638"/>
            <a:ext cx="6534150" cy="838200"/>
          </a:xfrm>
          <a:custGeom>
            <a:avLst/>
            <a:gdLst/>
            <a:ahLst/>
            <a:cxnLst/>
            <a:rect l="l" t="t" r="r" b="b"/>
            <a:pathLst>
              <a:path w="6534150" h="838200">
                <a:moveTo>
                  <a:pt x="38100" y="0"/>
                </a:moveTo>
                <a:lnTo>
                  <a:pt x="6457949" y="0"/>
                </a:lnTo>
                <a:cubicBezTo>
                  <a:pt x="6500034" y="0"/>
                  <a:pt x="6534150" y="34116"/>
                  <a:pt x="6534150" y="76201"/>
                </a:cubicBezTo>
                <a:lnTo>
                  <a:pt x="6534150" y="761999"/>
                </a:lnTo>
                <a:cubicBezTo>
                  <a:pt x="6534150" y="804084"/>
                  <a:pt x="6500034" y="838200"/>
                  <a:pt x="6457949" y="838200"/>
                </a:cubicBezTo>
                <a:lnTo>
                  <a:pt x="38100" y="838200"/>
                </a:lnTo>
                <a:cubicBezTo>
                  <a:pt x="17058" y="838200"/>
                  <a:pt x="0" y="821142"/>
                  <a:pt x="0" y="800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400050" y="1671638"/>
            <a:ext cx="38100" cy="838200"/>
          </a:xfrm>
          <a:custGeom>
            <a:avLst/>
            <a:gdLst/>
            <a:ahLst/>
            <a:cxnLst/>
            <a:rect l="l" t="t" r="r" b="b"/>
            <a:pathLst>
              <a:path w="38100" h="838200">
                <a:moveTo>
                  <a:pt x="38100" y="0"/>
                </a:moveTo>
                <a:lnTo>
                  <a:pt x="38100" y="0"/>
                </a:lnTo>
                <a:lnTo>
                  <a:pt x="38100" y="838200"/>
                </a:lnTo>
                <a:lnTo>
                  <a:pt x="38100" y="838200"/>
                </a:lnTo>
                <a:cubicBezTo>
                  <a:pt x="17072" y="838200"/>
                  <a:pt x="0" y="821128"/>
                  <a:pt x="0" y="800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71500" y="182403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95325" y="1976438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85693" y="93985"/>
                </a:moveTo>
                <a:cubicBezTo>
                  <a:pt x="191140" y="92512"/>
                  <a:pt x="196855" y="95101"/>
                  <a:pt x="199311" y="100146"/>
                </a:cubicBezTo>
                <a:lnTo>
                  <a:pt x="207615" y="116934"/>
                </a:lnTo>
                <a:cubicBezTo>
                  <a:pt x="212214" y="117559"/>
                  <a:pt x="216724" y="118809"/>
                  <a:pt x="220965" y="120551"/>
                </a:cubicBezTo>
                <a:lnTo>
                  <a:pt x="236592" y="110148"/>
                </a:lnTo>
                <a:cubicBezTo>
                  <a:pt x="241280" y="107022"/>
                  <a:pt x="247486" y="107647"/>
                  <a:pt x="251460" y="111621"/>
                </a:cubicBezTo>
                <a:lnTo>
                  <a:pt x="260033" y="120194"/>
                </a:lnTo>
                <a:cubicBezTo>
                  <a:pt x="264006" y="124167"/>
                  <a:pt x="264631" y="130418"/>
                  <a:pt x="261506" y="135062"/>
                </a:cubicBezTo>
                <a:lnTo>
                  <a:pt x="251103" y="150644"/>
                </a:lnTo>
                <a:cubicBezTo>
                  <a:pt x="251951" y="152742"/>
                  <a:pt x="252710" y="154930"/>
                  <a:pt x="253335" y="157207"/>
                </a:cubicBezTo>
                <a:cubicBezTo>
                  <a:pt x="253960" y="159484"/>
                  <a:pt x="254362" y="161717"/>
                  <a:pt x="254675" y="163994"/>
                </a:cubicBezTo>
                <a:lnTo>
                  <a:pt x="271507" y="172298"/>
                </a:lnTo>
                <a:cubicBezTo>
                  <a:pt x="276552" y="174799"/>
                  <a:pt x="279142" y="180514"/>
                  <a:pt x="277669" y="185916"/>
                </a:cubicBezTo>
                <a:lnTo>
                  <a:pt x="274543" y="197614"/>
                </a:lnTo>
                <a:cubicBezTo>
                  <a:pt x="273070" y="203016"/>
                  <a:pt x="268025" y="206678"/>
                  <a:pt x="262399" y="206320"/>
                </a:cubicBezTo>
                <a:lnTo>
                  <a:pt x="243647" y="205115"/>
                </a:lnTo>
                <a:cubicBezTo>
                  <a:pt x="240834" y="208731"/>
                  <a:pt x="237574" y="212080"/>
                  <a:pt x="233869" y="214938"/>
                </a:cubicBezTo>
                <a:lnTo>
                  <a:pt x="235074" y="233645"/>
                </a:lnTo>
                <a:cubicBezTo>
                  <a:pt x="235431" y="239271"/>
                  <a:pt x="231770" y="244361"/>
                  <a:pt x="226368" y="245790"/>
                </a:cubicBezTo>
                <a:lnTo>
                  <a:pt x="214670" y="248915"/>
                </a:lnTo>
                <a:cubicBezTo>
                  <a:pt x="209223" y="250388"/>
                  <a:pt x="203552" y="247799"/>
                  <a:pt x="201052" y="242754"/>
                </a:cubicBezTo>
                <a:lnTo>
                  <a:pt x="192747" y="225966"/>
                </a:lnTo>
                <a:cubicBezTo>
                  <a:pt x="188149" y="225341"/>
                  <a:pt x="183639" y="224091"/>
                  <a:pt x="179397" y="222349"/>
                </a:cubicBezTo>
                <a:lnTo>
                  <a:pt x="163770" y="232752"/>
                </a:lnTo>
                <a:cubicBezTo>
                  <a:pt x="159082" y="235878"/>
                  <a:pt x="152876" y="235253"/>
                  <a:pt x="148903" y="231279"/>
                </a:cubicBezTo>
                <a:lnTo>
                  <a:pt x="140330" y="222706"/>
                </a:lnTo>
                <a:cubicBezTo>
                  <a:pt x="136356" y="218733"/>
                  <a:pt x="135731" y="212527"/>
                  <a:pt x="138857" y="207838"/>
                </a:cubicBezTo>
                <a:lnTo>
                  <a:pt x="149260" y="192212"/>
                </a:lnTo>
                <a:cubicBezTo>
                  <a:pt x="148411" y="190113"/>
                  <a:pt x="147652" y="187925"/>
                  <a:pt x="147027" y="185648"/>
                </a:cubicBezTo>
                <a:cubicBezTo>
                  <a:pt x="146402" y="183371"/>
                  <a:pt x="146000" y="181094"/>
                  <a:pt x="145688" y="178862"/>
                </a:cubicBezTo>
                <a:lnTo>
                  <a:pt x="128855" y="170557"/>
                </a:lnTo>
                <a:cubicBezTo>
                  <a:pt x="123810" y="168057"/>
                  <a:pt x="121265" y="162342"/>
                  <a:pt x="122694" y="156939"/>
                </a:cubicBezTo>
                <a:lnTo>
                  <a:pt x="125819" y="145241"/>
                </a:lnTo>
                <a:cubicBezTo>
                  <a:pt x="127293" y="139839"/>
                  <a:pt x="132338" y="136178"/>
                  <a:pt x="137964" y="136535"/>
                </a:cubicBezTo>
                <a:lnTo>
                  <a:pt x="156671" y="137740"/>
                </a:lnTo>
                <a:cubicBezTo>
                  <a:pt x="159484" y="134124"/>
                  <a:pt x="162744" y="130775"/>
                  <a:pt x="166449" y="127918"/>
                </a:cubicBezTo>
                <a:lnTo>
                  <a:pt x="165244" y="109255"/>
                </a:lnTo>
                <a:cubicBezTo>
                  <a:pt x="164887" y="103629"/>
                  <a:pt x="168548" y="98539"/>
                  <a:pt x="173950" y="97110"/>
                </a:cubicBezTo>
                <a:lnTo>
                  <a:pt x="185648" y="93985"/>
                </a:lnTo>
                <a:close/>
                <a:moveTo>
                  <a:pt x="200204" y="151805"/>
                </a:moveTo>
                <a:cubicBezTo>
                  <a:pt x="189361" y="151817"/>
                  <a:pt x="180568" y="160630"/>
                  <a:pt x="180581" y="171472"/>
                </a:cubicBezTo>
                <a:cubicBezTo>
                  <a:pt x="180593" y="182315"/>
                  <a:pt x="189406" y="191108"/>
                  <a:pt x="200248" y="191095"/>
                </a:cubicBezTo>
                <a:cubicBezTo>
                  <a:pt x="211091" y="191083"/>
                  <a:pt x="219884" y="182270"/>
                  <a:pt x="219871" y="171428"/>
                </a:cubicBezTo>
                <a:cubicBezTo>
                  <a:pt x="219859" y="160585"/>
                  <a:pt x="211046" y="151792"/>
                  <a:pt x="200204" y="151805"/>
                </a:cubicBezTo>
                <a:close/>
                <a:moveTo>
                  <a:pt x="100414" y="-20315"/>
                </a:moveTo>
                <a:lnTo>
                  <a:pt x="112112" y="-17190"/>
                </a:lnTo>
                <a:cubicBezTo>
                  <a:pt x="117515" y="-15716"/>
                  <a:pt x="121176" y="-10626"/>
                  <a:pt x="120819" y="-5045"/>
                </a:cubicBezTo>
                <a:lnTo>
                  <a:pt x="119613" y="13618"/>
                </a:lnTo>
                <a:cubicBezTo>
                  <a:pt x="123319" y="16475"/>
                  <a:pt x="126578" y="19779"/>
                  <a:pt x="129391" y="23440"/>
                </a:cubicBezTo>
                <a:lnTo>
                  <a:pt x="148144" y="22235"/>
                </a:lnTo>
                <a:cubicBezTo>
                  <a:pt x="153725" y="21878"/>
                  <a:pt x="158814" y="25539"/>
                  <a:pt x="160288" y="30941"/>
                </a:cubicBezTo>
                <a:lnTo>
                  <a:pt x="163413" y="42639"/>
                </a:lnTo>
                <a:cubicBezTo>
                  <a:pt x="164842" y="48042"/>
                  <a:pt x="162297" y="53757"/>
                  <a:pt x="157252" y="56257"/>
                </a:cubicBezTo>
                <a:lnTo>
                  <a:pt x="140419" y="64562"/>
                </a:lnTo>
                <a:cubicBezTo>
                  <a:pt x="140107" y="66839"/>
                  <a:pt x="139660" y="69116"/>
                  <a:pt x="139080" y="71348"/>
                </a:cubicBezTo>
                <a:cubicBezTo>
                  <a:pt x="138499" y="73581"/>
                  <a:pt x="137696" y="75813"/>
                  <a:pt x="136847" y="77912"/>
                </a:cubicBezTo>
                <a:lnTo>
                  <a:pt x="147251" y="93538"/>
                </a:lnTo>
                <a:cubicBezTo>
                  <a:pt x="150376" y="98227"/>
                  <a:pt x="149751" y="104433"/>
                  <a:pt x="145777" y="108406"/>
                </a:cubicBezTo>
                <a:lnTo>
                  <a:pt x="137205" y="116979"/>
                </a:lnTo>
                <a:cubicBezTo>
                  <a:pt x="133231" y="120953"/>
                  <a:pt x="127025" y="121578"/>
                  <a:pt x="122337" y="118452"/>
                </a:cubicBezTo>
                <a:lnTo>
                  <a:pt x="106710" y="108049"/>
                </a:lnTo>
                <a:cubicBezTo>
                  <a:pt x="102468" y="109791"/>
                  <a:pt x="97959" y="111041"/>
                  <a:pt x="93360" y="111666"/>
                </a:cubicBezTo>
                <a:lnTo>
                  <a:pt x="85055" y="128454"/>
                </a:lnTo>
                <a:cubicBezTo>
                  <a:pt x="82555" y="133499"/>
                  <a:pt x="76840" y="136044"/>
                  <a:pt x="71438" y="134615"/>
                </a:cubicBezTo>
                <a:lnTo>
                  <a:pt x="59740" y="131490"/>
                </a:lnTo>
                <a:cubicBezTo>
                  <a:pt x="54293" y="130016"/>
                  <a:pt x="50676" y="124926"/>
                  <a:pt x="51033" y="119345"/>
                </a:cubicBezTo>
                <a:lnTo>
                  <a:pt x="52239" y="100638"/>
                </a:lnTo>
                <a:cubicBezTo>
                  <a:pt x="48533" y="97780"/>
                  <a:pt x="45274" y="94476"/>
                  <a:pt x="42461" y="90815"/>
                </a:cubicBezTo>
                <a:lnTo>
                  <a:pt x="23708" y="92020"/>
                </a:lnTo>
                <a:cubicBezTo>
                  <a:pt x="18127" y="92378"/>
                  <a:pt x="13037" y="88716"/>
                  <a:pt x="11564" y="83314"/>
                </a:cubicBezTo>
                <a:lnTo>
                  <a:pt x="8439" y="71616"/>
                </a:lnTo>
                <a:cubicBezTo>
                  <a:pt x="7010" y="66214"/>
                  <a:pt x="9555" y="60499"/>
                  <a:pt x="14600" y="57998"/>
                </a:cubicBezTo>
                <a:lnTo>
                  <a:pt x="31433" y="49694"/>
                </a:lnTo>
                <a:cubicBezTo>
                  <a:pt x="31745" y="47417"/>
                  <a:pt x="32192" y="45184"/>
                  <a:pt x="32772" y="42907"/>
                </a:cubicBezTo>
                <a:cubicBezTo>
                  <a:pt x="33397" y="40630"/>
                  <a:pt x="34111" y="38442"/>
                  <a:pt x="35004" y="36344"/>
                </a:cubicBezTo>
                <a:lnTo>
                  <a:pt x="24601" y="20762"/>
                </a:lnTo>
                <a:cubicBezTo>
                  <a:pt x="21476" y="16073"/>
                  <a:pt x="22101" y="9867"/>
                  <a:pt x="26075" y="5894"/>
                </a:cubicBezTo>
                <a:lnTo>
                  <a:pt x="34647" y="-2679"/>
                </a:lnTo>
                <a:cubicBezTo>
                  <a:pt x="38621" y="-6653"/>
                  <a:pt x="44827" y="-7278"/>
                  <a:pt x="49515" y="-4152"/>
                </a:cubicBezTo>
                <a:lnTo>
                  <a:pt x="65142" y="6251"/>
                </a:lnTo>
                <a:cubicBezTo>
                  <a:pt x="69384" y="4509"/>
                  <a:pt x="73893" y="3259"/>
                  <a:pt x="78492" y="2634"/>
                </a:cubicBezTo>
                <a:lnTo>
                  <a:pt x="86797" y="-14154"/>
                </a:lnTo>
                <a:cubicBezTo>
                  <a:pt x="89297" y="-19199"/>
                  <a:pt x="94967" y="-21744"/>
                  <a:pt x="100414" y="-20315"/>
                </a:cubicBezTo>
                <a:close/>
                <a:moveTo>
                  <a:pt x="85904" y="37505"/>
                </a:moveTo>
                <a:cubicBezTo>
                  <a:pt x="75061" y="37505"/>
                  <a:pt x="66258" y="46307"/>
                  <a:pt x="66258" y="57150"/>
                </a:cubicBezTo>
                <a:cubicBezTo>
                  <a:pt x="66258" y="67993"/>
                  <a:pt x="75061" y="76795"/>
                  <a:pt x="85904" y="76795"/>
                </a:cubicBezTo>
                <a:cubicBezTo>
                  <a:pt x="96746" y="76795"/>
                  <a:pt x="105549" y="67993"/>
                  <a:pt x="105549" y="57150"/>
                </a:cubicBezTo>
                <a:cubicBezTo>
                  <a:pt x="105549" y="46307"/>
                  <a:pt x="96746" y="37505"/>
                  <a:pt x="85904" y="3750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257300" y="1824038"/>
            <a:ext cx="5619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Activities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57300" y="2128838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ห้ามจำหน่ายเครื่องดื่มที่มีน้ำตาลเกิน 6 กรัม/100 มล. + จัดการศึกษาสุขภาพ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552825" y="2624138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400050" y="3024188"/>
            <a:ext cx="6534150" cy="838200"/>
          </a:xfrm>
          <a:custGeom>
            <a:avLst/>
            <a:gdLst/>
            <a:ahLst/>
            <a:cxnLst/>
            <a:rect l="l" t="t" r="r" b="b"/>
            <a:pathLst>
              <a:path w="6534150" h="838200">
                <a:moveTo>
                  <a:pt x="38100" y="0"/>
                </a:moveTo>
                <a:lnTo>
                  <a:pt x="6457949" y="0"/>
                </a:lnTo>
                <a:cubicBezTo>
                  <a:pt x="6500034" y="0"/>
                  <a:pt x="6534150" y="34116"/>
                  <a:pt x="6534150" y="76201"/>
                </a:cubicBezTo>
                <a:lnTo>
                  <a:pt x="6534150" y="761999"/>
                </a:lnTo>
                <a:cubicBezTo>
                  <a:pt x="6534150" y="804084"/>
                  <a:pt x="6500034" y="838200"/>
                  <a:pt x="6457949" y="838200"/>
                </a:cubicBezTo>
                <a:lnTo>
                  <a:pt x="38100" y="838200"/>
                </a:lnTo>
                <a:cubicBezTo>
                  <a:pt x="17058" y="838200"/>
                  <a:pt x="0" y="821142"/>
                  <a:pt x="0" y="800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400050" y="3024188"/>
            <a:ext cx="38100" cy="838200"/>
          </a:xfrm>
          <a:custGeom>
            <a:avLst/>
            <a:gdLst/>
            <a:ahLst/>
            <a:cxnLst/>
            <a:rect l="l" t="t" r="r" b="b"/>
            <a:pathLst>
              <a:path w="38100" h="838200">
                <a:moveTo>
                  <a:pt x="38100" y="0"/>
                </a:moveTo>
                <a:lnTo>
                  <a:pt x="38100" y="0"/>
                </a:lnTo>
                <a:lnTo>
                  <a:pt x="38100" y="838200"/>
                </a:lnTo>
                <a:lnTo>
                  <a:pt x="38100" y="838200"/>
                </a:lnTo>
                <a:cubicBezTo>
                  <a:pt x="17072" y="838200"/>
                  <a:pt x="0" y="821128"/>
                  <a:pt x="0" y="800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571500" y="31765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38188" y="332898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64931" y="57150"/>
                </a:moveTo>
                <a:lnTo>
                  <a:pt x="149617" y="35719"/>
                </a:lnTo>
                <a:lnTo>
                  <a:pt x="50453" y="35719"/>
                </a:lnTo>
                <a:lnTo>
                  <a:pt x="35138" y="57150"/>
                </a:lnTo>
                <a:lnTo>
                  <a:pt x="164931" y="57150"/>
                </a:lnTo>
                <a:close/>
                <a:moveTo>
                  <a:pt x="0" y="66303"/>
                </a:moveTo>
                <a:cubicBezTo>
                  <a:pt x="0" y="60365"/>
                  <a:pt x="1875" y="54560"/>
                  <a:pt x="5313" y="49694"/>
                </a:cubicBezTo>
                <a:lnTo>
                  <a:pt x="27191" y="19110"/>
                </a:lnTo>
                <a:cubicBezTo>
                  <a:pt x="32549" y="11609"/>
                  <a:pt x="41211" y="7144"/>
                  <a:pt x="50408" y="7144"/>
                </a:cubicBezTo>
                <a:lnTo>
                  <a:pt x="149572" y="7144"/>
                </a:lnTo>
                <a:cubicBezTo>
                  <a:pt x="158814" y="7144"/>
                  <a:pt x="167476" y="11609"/>
                  <a:pt x="172834" y="19110"/>
                </a:cubicBezTo>
                <a:lnTo>
                  <a:pt x="194667" y="49694"/>
                </a:lnTo>
                <a:cubicBezTo>
                  <a:pt x="198150" y="54560"/>
                  <a:pt x="199980" y="60365"/>
                  <a:pt x="199980" y="66303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66303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257300" y="3176588"/>
            <a:ext cx="5619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Outputs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57300" y="3481388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 100% ปฏิบัติตามนโยบาย + นักเรียน 80% เข้าร่วมกิจกรรมสุขศึกษา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552825" y="3976687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400050" y="4376738"/>
            <a:ext cx="6534150" cy="838200"/>
          </a:xfrm>
          <a:custGeom>
            <a:avLst/>
            <a:gdLst/>
            <a:ahLst/>
            <a:cxnLst/>
            <a:rect l="l" t="t" r="r" b="b"/>
            <a:pathLst>
              <a:path w="6534150" h="838200">
                <a:moveTo>
                  <a:pt x="38100" y="0"/>
                </a:moveTo>
                <a:lnTo>
                  <a:pt x="6457949" y="0"/>
                </a:lnTo>
                <a:cubicBezTo>
                  <a:pt x="6500034" y="0"/>
                  <a:pt x="6534150" y="34116"/>
                  <a:pt x="6534150" y="76201"/>
                </a:cubicBezTo>
                <a:lnTo>
                  <a:pt x="6534150" y="761999"/>
                </a:lnTo>
                <a:cubicBezTo>
                  <a:pt x="6534150" y="804084"/>
                  <a:pt x="6500034" y="838200"/>
                  <a:pt x="6457949" y="838200"/>
                </a:cubicBezTo>
                <a:lnTo>
                  <a:pt x="38100" y="838200"/>
                </a:lnTo>
                <a:cubicBezTo>
                  <a:pt x="17058" y="838200"/>
                  <a:pt x="0" y="821142"/>
                  <a:pt x="0" y="800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400050" y="4376738"/>
            <a:ext cx="38100" cy="838200"/>
          </a:xfrm>
          <a:custGeom>
            <a:avLst/>
            <a:gdLst/>
            <a:ahLst/>
            <a:cxnLst/>
            <a:rect l="l" t="t" r="r" b="b"/>
            <a:pathLst>
              <a:path w="38100" h="838200">
                <a:moveTo>
                  <a:pt x="38100" y="0"/>
                </a:moveTo>
                <a:lnTo>
                  <a:pt x="38100" y="0"/>
                </a:lnTo>
                <a:lnTo>
                  <a:pt x="38100" y="838200"/>
                </a:lnTo>
                <a:lnTo>
                  <a:pt x="38100" y="838200"/>
                </a:lnTo>
                <a:cubicBezTo>
                  <a:pt x="17072" y="838200"/>
                  <a:pt x="0" y="821128"/>
                  <a:pt x="0" y="800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571500" y="452913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723900" y="468153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257300" y="4529138"/>
            <a:ext cx="5619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Outcomes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257300" y="4833938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ลดการบริโภคน้ำตาล 20% + ลดอัตราโรคอ้วน 10% ใน 3 ปี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552825" y="5329238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94543" y="280504"/>
                </a:moveTo>
                <a:cubicBezTo>
                  <a:pt x="101519" y="287480"/>
                  <a:pt x="112849" y="287480"/>
                  <a:pt x="119825" y="280504"/>
                </a:cubicBezTo>
                <a:lnTo>
                  <a:pt x="209122" y="191207"/>
                </a:lnTo>
                <a:cubicBezTo>
                  <a:pt x="216098" y="184231"/>
                  <a:pt x="216098" y="172901"/>
                  <a:pt x="209122" y="165925"/>
                </a:cubicBezTo>
                <a:cubicBezTo>
                  <a:pt x="202146" y="158948"/>
                  <a:pt x="190816" y="158948"/>
                  <a:pt x="183840" y="165925"/>
                </a:cubicBezTo>
                <a:lnTo>
                  <a:pt x="125016" y="224749"/>
                </a:lnTo>
                <a:lnTo>
                  <a:pt x="125016" y="17859"/>
                </a:lnTo>
                <a:cubicBezTo>
                  <a:pt x="125016" y="7981"/>
                  <a:pt x="117035" y="0"/>
                  <a:pt x="107156" y="0"/>
                </a:cubicBezTo>
                <a:cubicBezTo>
                  <a:pt x="97278" y="0"/>
                  <a:pt x="89297" y="7981"/>
                  <a:pt x="89297" y="17859"/>
                </a:cubicBezTo>
                <a:lnTo>
                  <a:pt x="89297" y="224749"/>
                </a:lnTo>
                <a:lnTo>
                  <a:pt x="30473" y="165925"/>
                </a:lnTo>
                <a:cubicBezTo>
                  <a:pt x="23496" y="158948"/>
                  <a:pt x="12167" y="158948"/>
                  <a:pt x="5190" y="165925"/>
                </a:cubicBezTo>
                <a:cubicBezTo>
                  <a:pt x="-1786" y="172901"/>
                  <a:pt x="-1786" y="184231"/>
                  <a:pt x="5190" y="191207"/>
                </a:cubicBezTo>
                <a:lnTo>
                  <a:pt x="94487" y="280504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381000" y="5729288"/>
            <a:ext cx="6553200" cy="838200"/>
          </a:xfrm>
          <a:custGeom>
            <a:avLst/>
            <a:gdLst/>
            <a:ahLst/>
            <a:cxnLst/>
            <a:rect l="l" t="t" r="r" b="b"/>
            <a:pathLst>
              <a:path w="6553200" h="838200">
                <a:moveTo>
                  <a:pt x="76201" y="0"/>
                </a:moveTo>
                <a:lnTo>
                  <a:pt x="6476999" y="0"/>
                </a:lnTo>
                <a:cubicBezTo>
                  <a:pt x="6519084" y="0"/>
                  <a:pt x="6553200" y="34116"/>
                  <a:pt x="6553200" y="76201"/>
                </a:cubicBezTo>
                <a:lnTo>
                  <a:pt x="6553200" y="761999"/>
                </a:lnTo>
                <a:cubicBezTo>
                  <a:pt x="6553200" y="804084"/>
                  <a:pt x="6519084" y="838200"/>
                  <a:pt x="647699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C75B4A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533400" y="588168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71513" y="6034088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219200" y="5881688"/>
            <a:ext cx="565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219200" y="6186488"/>
            <a:ext cx="563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ลดภาระโรค NCD ในระยะยาว + ประหยัดค่าใช้จ่ายสาธารณสุข 1,200 ล้านบาท/ปี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586788" y="1333500"/>
            <a:ext cx="2181225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0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?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920163" y="2819400"/>
            <a:ext cx="1514475" cy="2705100"/>
          </a:xfrm>
          <a:custGeom>
            <a:avLst/>
            <a:gdLst/>
            <a:ahLst/>
            <a:cxnLst/>
            <a:rect l="l" t="t" r="r" b="b"/>
            <a:pathLst>
              <a:path w="1514475" h="2705100">
                <a:moveTo>
                  <a:pt x="76193" y="0"/>
                </a:moveTo>
                <a:lnTo>
                  <a:pt x="1438282" y="0"/>
                </a:lnTo>
                <a:cubicBezTo>
                  <a:pt x="1480362" y="0"/>
                  <a:pt x="1514475" y="34113"/>
                  <a:pt x="1514475" y="76193"/>
                </a:cubicBezTo>
                <a:lnTo>
                  <a:pt x="1514475" y="2628907"/>
                </a:lnTo>
                <a:cubicBezTo>
                  <a:pt x="1514475" y="2670987"/>
                  <a:pt x="1480362" y="2705100"/>
                  <a:pt x="1438282" y="2705100"/>
                </a:cubicBezTo>
                <a:lnTo>
                  <a:pt x="76193" y="2705100"/>
                </a:lnTo>
                <a:cubicBezTo>
                  <a:pt x="34113" y="2705100"/>
                  <a:pt x="0" y="2670987"/>
                  <a:pt x="0" y="2628907"/>
                </a:cubicBezTo>
                <a:lnTo>
                  <a:pt x="0" y="76193"/>
                </a:lnTo>
                <a:cubicBezTo>
                  <a:pt x="0" y="34141"/>
                  <a:pt x="34141" y="0"/>
                  <a:pt x="76193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9101138" y="3048000"/>
            <a:ext cx="1152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ตอบคำถาม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105900" y="3429000"/>
            <a:ext cx="11430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"ทำไมถึงคิดว่า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จะได้ผล?"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9148763" y="4114800"/>
            <a:ext cx="1057275" cy="1181100"/>
          </a:xfrm>
          <a:custGeom>
            <a:avLst/>
            <a:gdLst/>
            <a:ahLst/>
            <a:cxnLst/>
            <a:rect l="l" t="t" r="r" b="b"/>
            <a:pathLst>
              <a:path w="1057275" h="1181100">
                <a:moveTo>
                  <a:pt x="38104" y="0"/>
                </a:moveTo>
                <a:lnTo>
                  <a:pt x="1019171" y="0"/>
                </a:lnTo>
                <a:cubicBezTo>
                  <a:pt x="1040215" y="0"/>
                  <a:pt x="1057275" y="17060"/>
                  <a:pt x="1057275" y="38104"/>
                </a:cubicBezTo>
                <a:lnTo>
                  <a:pt x="1057275" y="1142996"/>
                </a:lnTo>
                <a:cubicBezTo>
                  <a:pt x="1057275" y="1164040"/>
                  <a:pt x="1040215" y="1181100"/>
                  <a:pt x="1019171" y="1181100"/>
                </a:cubicBezTo>
                <a:lnTo>
                  <a:pt x="38104" y="1181100"/>
                </a:lnTo>
                <a:cubicBezTo>
                  <a:pt x="17060" y="1181100"/>
                  <a:pt x="0" y="1164040"/>
                  <a:pt x="0" y="1142996"/>
                </a:cubicBezTo>
                <a:lnTo>
                  <a:pt x="0" y="38104"/>
                </a:lnTo>
                <a:cubicBezTo>
                  <a:pt x="0" y="17074"/>
                  <a:pt x="17074" y="0"/>
                  <a:pt x="38104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229725" y="4229100"/>
            <a:ext cx="895350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ToC แสดง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ความสัมพันธ์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ระหว่างกิจกรรม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กับผลลัพธ์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อย่างเป็นระบบ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143000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LOGIC MODEL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Logic Model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chemeClr val="accent5">
                    <a:lumMod val="5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แปลง ToC เป็นโครงสร้างติดตามผล: ทำอะไร-ได้อะไร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62100"/>
            <a:ext cx="11430000" cy="4914900"/>
          </a:xfrm>
          <a:custGeom>
            <a:avLst/>
            <a:gdLst/>
            <a:ahLst/>
            <a:cxnLst/>
            <a:rect l="l" t="t" r="r" b="b"/>
            <a:pathLst>
              <a:path w="11430000" h="4914900">
                <a:moveTo>
                  <a:pt x="76181" y="0"/>
                </a:moveTo>
                <a:lnTo>
                  <a:pt x="11353819" y="0"/>
                </a:lnTo>
                <a:cubicBezTo>
                  <a:pt x="11395893" y="0"/>
                  <a:pt x="11430000" y="34107"/>
                  <a:pt x="11430000" y="76181"/>
                </a:cubicBezTo>
                <a:lnTo>
                  <a:pt x="11430000" y="4838719"/>
                </a:lnTo>
                <a:cubicBezTo>
                  <a:pt x="11430000" y="4880793"/>
                  <a:pt x="11395893" y="4914900"/>
                  <a:pt x="11353819" y="4914900"/>
                </a:cubicBezTo>
                <a:lnTo>
                  <a:pt x="76181" y="4914900"/>
                </a:lnTo>
                <a:cubicBezTo>
                  <a:pt x="34107" y="4914900"/>
                  <a:pt x="0" y="4880793"/>
                  <a:pt x="0" y="4838719"/>
                </a:cubicBezTo>
                <a:lnTo>
                  <a:pt x="0" y="76181"/>
                </a:lnTo>
                <a:cubicBezTo>
                  <a:pt x="0" y="34136"/>
                  <a:pt x="34136" y="0"/>
                  <a:pt x="7618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graphicFrame>
        <p:nvGraphicFramePr>
          <p:cNvPr id="1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33400" y="1714500"/>
          <a:ext cx="11125200" cy="3219450"/>
        </p:xfrm>
        <a:graphic>
          <a:graphicData uri="http://schemas.openxmlformats.org/drawingml/2006/table">
            <a:tbl>
              <a:tblPr/>
              <a:tblGrid>
                <a:gridCol w="2225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5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50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5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250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62050"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Inputs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Activities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Outputs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Outcomes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Impact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2050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งบประมาณ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150 ล้านบาท/ปี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บุคลากร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เจ้าหน้าที่ตรวจสอบ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วัสดุ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เอกสาร สื่อการสอน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ออกกฎหมาย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ห้ามจำหน่าย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ตรวจสอบ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เยี่ยมโรงเรียน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ให้ความรู้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อบรมครู นร. ผปค.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โรงเรียนปฏิบัติ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100% ของโรงเรียน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การตรวจสอบ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 ครั้ง/ปี/โรงเรียน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การอบรม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80% เข้าร่วม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ลดน้ำตาล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-20% ใน 3 ปี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ลดโรคอ้วน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-10% ใน 3 ปี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ความรู้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80% รู้เรื่องน้ำตาล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ลด NCD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ระยะยาว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ประหยัดงบ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1,200 ลบ./ปี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คุณภาพชีวิต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ดีขึ้น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 5"/>
          <p:cNvSpPr/>
          <p:nvPr/>
        </p:nvSpPr>
        <p:spPr>
          <a:xfrm>
            <a:off x="500063" y="4190647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สิ่งที่ใส่เข้าไป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755583" y="4190647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สิ่งที่ทำ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011103" y="4190647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สิ่งที่ได้ทันที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266623" y="4190647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สิ่งที่เปลี่ยนแปลง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9522143" y="4190647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ผลระยะยาว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09600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942975"/>
            <a:ext cx="5486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ASSUMPTIONS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47775"/>
            <a:ext cx="55816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สมมติฐาน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และปัจจัยภายนอก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2257425"/>
            <a:ext cx="549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สิ่งที่ต้องเป็นจริงเพื่อให้ข้อเสนอแนะสำเร็จ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2752725"/>
            <a:ext cx="5391150" cy="952500"/>
          </a:xfrm>
          <a:custGeom>
            <a:avLst/>
            <a:gdLst/>
            <a:ahLst/>
            <a:cxnLst/>
            <a:rect l="l" t="t" r="r" b="b"/>
            <a:pathLst>
              <a:path w="5391150" h="952500">
                <a:moveTo>
                  <a:pt x="38100" y="0"/>
                </a:moveTo>
                <a:lnTo>
                  <a:pt x="5314950" y="0"/>
                </a:lnTo>
                <a:cubicBezTo>
                  <a:pt x="5357006" y="0"/>
                  <a:pt x="5391150" y="34144"/>
                  <a:pt x="5391150" y="76200"/>
                </a:cubicBezTo>
                <a:lnTo>
                  <a:pt x="5391150" y="876300"/>
                </a:lnTo>
                <a:cubicBezTo>
                  <a:pt x="5391150" y="918356"/>
                  <a:pt x="5357006" y="952500"/>
                  <a:pt x="531495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400050" y="2752725"/>
            <a:ext cx="38100" cy="952500"/>
          </a:xfrm>
          <a:custGeom>
            <a:avLst/>
            <a:gdLst/>
            <a:ahLst/>
            <a:cxnLst/>
            <a:rect l="l" t="t" r="r" b="b"/>
            <a:pathLst>
              <a:path w="38100" h="952500">
                <a:moveTo>
                  <a:pt x="38100" y="0"/>
                </a:moveTo>
                <a:lnTo>
                  <a:pt x="38100" y="0"/>
                </a:lnTo>
                <a:lnTo>
                  <a:pt x="38100" y="952500"/>
                </a:ln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09600" y="29432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742950" y="30765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219200" y="2943225"/>
            <a:ext cx="4467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สมมติฐาน 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19200" y="3286125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โรงเรียนมีความพร้อมและยินดีปฏิบัติตามนโยบายเมื่อมีกฎหมายรองรับ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0050" y="3857625"/>
            <a:ext cx="5391150" cy="952500"/>
          </a:xfrm>
          <a:custGeom>
            <a:avLst/>
            <a:gdLst/>
            <a:ahLst/>
            <a:cxnLst/>
            <a:rect l="l" t="t" r="r" b="b"/>
            <a:pathLst>
              <a:path w="5391150" h="952500">
                <a:moveTo>
                  <a:pt x="38100" y="0"/>
                </a:moveTo>
                <a:lnTo>
                  <a:pt x="5314950" y="0"/>
                </a:lnTo>
                <a:cubicBezTo>
                  <a:pt x="5357006" y="0"/>
                  <a:pt x="5391150" y="34144"/>
                  <a:pt x="5391150" y="76200"/>
                </a:cubicBezTo>
                <a:lnTo>
                  <a:pt x="5391150" y="876300"/>
                </a:lnTo>
                <a:cubicBezTo>
                  <a:pt x="5391150" y="918356"/>
                  <a:pt x="5357006" y="952500"/>
                  <a:pt x="531495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400050" y="3857625"/>
            <a:ext cx="38100" cy="952500"/>
          </a:xfrm>
          <a:custGeom>
            <a:avLst/>
            <a:gdLst/>
            <a:ahLst/>
            <a:cxnLst/>
            <a:rect l="l" t="t" r="r" b="b"/>
            <a:pathLst>
              <a:path w="38100" h="952500">
                <a:moveTo>
                  <a:pt x="38100" y="0"/>
                </a:moveTo>
                <a:lnTo>
                  <a:pt x="38100" y="0"/>
                </a:lnTo>
                <a:lnTo>
                  <a:pt x="38100" y="952500"/>
                </a:ln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09600" y="40481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42950" y="41814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1219200" y="4048125"/>
            <a:ext cx="4467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สมมติฐาน 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19200" y="4391025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ผู้ปกครองสนับสนุนนโยบายเมื่อเข้าใจผลกระทบต่อสุขภาพของเด็ก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4962525"/>
            <a:ext cx="5391150" cy="952500"/>
          </a:xfrm>
          <a:custGeom>
            <a:avLst/>
            <a:gdLst/>
            <a:ahLst/>
            <a:cxnLst/>
            <a:rect l="l" t="t" r="r" b="b"/>
            <a:pathLst>
              <a:path w="5391150" h="952500">
                <a:moveTo>
                  <a:pt x="38100" y="0"/>
                </a:moveTo>
                <a:lnTo>
                  <a:pt x="5314950" y="0"/>
                </a:lnTo>
                <a:cubicBezTo>
                  <a:pt x="5357006" y="0"/>
                  <a:pt x="5391150" y="34144"/>
                  <a:pt x="5391150" y="76200"/>
                </a:cubicBezTo>
                <a:lnTo>
                  <a:pt x="5391150" y="876300"/>
                </a:lnTo>
                <a:cubicBezTo>
                  <a:pt x="5391150" y="918356"/>
                  <a:pt x="5357006" y="952500"/>
                  <a:pt x="531495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00050" y="4962525"/>
            <a:ext cx="38100" cy="952500"/>
          </a:xfrm>
          <a:custGeom>
            <a:avLst/>
            <a:gdLst/>
            <a:ahLst/>
            <a:cxnLst/>
            <a:rect l="l" t="t" r="r" b="b"/>
            <a:pathLst>
              <a:path w="38100" h="952500">
                <a:moveTo>
                  <a:pt x="38100" y="0"/>
                </a:moveTo>
                <a:lnTo>
                  <a:pt x="38100" y="0"/>
                </a:lnTo>
                <a:lnTo>
                  <a:pt x="38100" y="952500"/>
                </a:ln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09600" y="51530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742950" y="52863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1219200" y="5153025"/>
            <a:ext cx="4467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สมมติฐาน 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19200" y="5495925"/>
            <a:ext cx="4457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ภาครัฐมีกลไกการตรวจสอบและบังคับใช้ที่มีประสิทธิภาพ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00800" y="1695450"/>
            <a:ext cx="5410200" cy="2476500"/>
          </a:xfrm>
          <a:custGeom>
            <a:avLst/>
            <a:gdLst/>
            <a:ahLst/>
            <a:cxnLst/>
            <a:rect l="l" t="t" r="r" b="b"/>
            <a:pathLst>
              <a:path w="5410200" h="2476500">
                <a:moveTo>
                  <a:pt x="76202" y="0"/>
                </a:moveTo>
                <a:lnTo>
                  <a:pt x="5333998" y="0"/>
                </a:lnTo>
                <a:cubicBezTo>
                  <a:pt x="5376083" y="0"/>
                  <a:pt x="5410200" y="34117"/>
                  <a:pt x="5410200" y="76202"/>
                </a:cubicBezTo>
                <a:lnTo>
                  <a:pt x="5410200" y="2400298"/>
                </a:lnTo>
                <a:cubicBezTo>
                  <a:pt x="5410200" y="2442383"/>
                  <a:pt x="5376083" y="2476500"/>
                  <a:pt x="5333998" y="2476500"/>
                </a:cubicBezTo>
                <a:lnTo>
                  <a:pt x="76202" y="2476500"/>
                </a:lnTo>
                <a:cubicBezTo>
                  <a:pt x="34117" y="2476500"/>
                  <a:pt x="0" y="2442383"/>
                  <a:pt x="0" y="24002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6629400" y="1924050"/>
            <a:ext cx="5067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ปัจจัยภายนอกที่อาจส่งผล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653213" y="241922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981825" y="2381129"/>
            <a:ext cx="2952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การต่อต้านจากอุตสาหกรรม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981825" y="2609729"/>
            <a:ext cx="2943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อุตสาหกรรมเครื่องดื่มอาจคัดค้านหรือหาช่องทางเลี่ยง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653213" y="299072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981825" y="2952629"/>
            <a:ext cx="3105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การเปลี่ยนแปลงทางการเมือง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981825" y="3181229"/>
            <a:ext cx="309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การเปลี่ยนรัฐบาลอาจส่งผลต่อความต่อเนื่องของนโยบาย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653213" y="356222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6981825" y="3524129"/>
            <a:ext cx="2933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พฤติกรรมการบริโภคนอกโรงเรียน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981825" y="3752729"/>
            <a:ext cx="2924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เด็กอาจหันไปบริโภคเครื่องดื่มหวานนอกโรงเรียนแทน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00800" y="4400429"/>
            <a:ext cx="5410200" cy="762000"/>
          </a:xfrm>
          <a:custGeom>
            <a:avLst/>
            <a:gdLst/>
            <a:ahLst/>
            <a:cxnLst/>
            <a:rect l="l" t="t" r="r" b="b"/>
            <a:pathLst>
              <a:path w="5410200" h="762000">
                <a:moveTo>
                  <a:pt x="76200" y="0"/>
                </a:moveTo>
                <a:lnTo>
                  <a:pt x="5334000" y="0"/>
                </a:lnTo>
                <a:cubicBezTo>
                  <a:pt x="5376056" y="0"/>
                  <a:pt x="5410200" y="34144"/>
                  <a:pt x="5410200" y="76200"/>
                </a:cubicBezTo>
                <a:lnTo>
                  <a:pt x="5410200" y="685800"/>
                </a:lnTo>
                <a:cubicBezTo>
                  <a:pt x="5410200" y="727856"/>
                  <a:pt x="5376056" y="762000"/>
                  <a:pt x="53340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591300" y="4590929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800850" y="4552829"/>
            <a:ext cx="49339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การจัดการ: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ต้องมีการสื่อสารและสร้างความเข้าใจกับทุกฝ่ายตั้งแต่เนิ่นๆ พร้อมแผนรองรับความเสี่ยง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-1"/>
            <a:ext cx="12192000" cy="1161929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 Plan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0020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แผนการนำไปใช้: phases, owner, deliverables</a:t>
            </a:r>
            <a:endParaRPr lang="en-US" sz="1600" dirty="0">
              <a:solidFill>
                <a:srgbClr val="002060"/>
              </a:solidFill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62100"/>
            <a:ext cx="11430000" cy="4914900"/>
          </a:xfrm>
          <a:custGeom>
            <a:avLst/>
            <a:gdLst/>
            <a:ahLst/>
            <a:cxnLst/>
            <a:rect l="l" t="t" r="r" b="b"/>
            <a:pathLst>
              <a:path w="11430000" h="4914900">
                <a:moveTo>
                  <a:pt x="76181" y="0"/>
                </a:moveTo>
                <a:lnTo>
                  <a:pt x="11353819" y="0"/>
                </a:lnTo>
                <a:cubicBezTo>
                  <a:pt x="11395893" y="0"/>
                  <a:pt x="11430000" y="34107"/>
                  <a:pt x="11430000" y="76181"/>
                </a:cubicBezTo>
                <a:lnTo>
                  <a:pt x="11430000" y="4838719"/>
                </a:lnTo>
                <a:cubicBezTo>
                  <a:pt x="11430000" y="4880793"/>
                  <a:pt x="11395893" y="4914900"/>
                  <a:pt x="11353819" y="4914900"/>
                </a:cubicBezTo>
                <a:lnTo>
                  <a:pt x="76181" y="4914900"/>
                </a:lnTo>
                <a:cubicBezTo>
                  <a:pt x="34107" y="4914900"/>
                  <a:pt x="0" y="4880793"/>
                  <a:pt x="0" y="4838719"/>
                </a:cubicBezTo>
                <a:lnTo>
                  <a:pt x="0" y="76181"/>
                </a:lnTo>
                <a:cubicBezTo>
                  <a:pt x="0" y="34136"/>
                  <a:pt x="34136" y="0"/>
                  <a:pt x="7618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33400" y="1714500"/>
            <a:ext cx="3609975" cy="2095500"/>
          </a:xfrm>
          <a:custGeom>
            <a:avLst/>
            <a:gdLst/>
            <a:ahLst/>
            <a:cxnLst/>
            <a:rect l="l" t="t" r="r" b="b"/>
            <a:pathLst>
              <a:path w="3609975" h="2095500">
                <a:moveTo>
                  <a:pt x="76192" y="0"/>
                </a:moveTo>
                <a:lnTo>
                  <a:pt x="3533783" y="0"/>
                </a:lnTo>
                <a:cubicBezTo>
                  <a:pt x="3575863" y="0"/>
                  <a:pt x="3609975" y="34112"/>
                  <a:pt x="3609975" y="76192"/>
                </a:cubicBezTo>
                <a:lnTo>
                  <a:pt x="3609975" y="2019308"/>
                </a:lnTo>
                <a:cubicBezTo>
                  <a:pt x="3609975" y="2061388"/>
                  <a:pt x="3575863" y="2095500"/>
                  <a:pt x="3533783" y="2095500"/>
                </a:cubicBezTo>
                <a:lnTo>
                  <a:pt x="76192" y="2095500"/>
                </a:lnTo>
                <a:cubicBezTo>
                  <a:pt x="34112" y="2095500"/>
                  <a:pt x="0" y="2061388"/>
                  <a:pt x="0" y="20193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85800" y="186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638175" y="18669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57300" y="1962150"/>
            <a:ext cx="1733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Phase 1: เตรียมการ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13184" y="24765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33337" y="0"/>
                </a:moveTo>
                <a:cubicBezTo>
                  <a:pt x="28728" y="0"/>
                  <a:pt x="25003" y="3724"/>
                  <a:pt x="25003" y="8334"/>
                </a:cubicBezTo>
                <a:lnTo>
                  <a:pt x="25003" y="16669"/>
                </a:lnTo>
                <a:lnTo>
                  <a:pt x="16669" y="16669"/>
                </a:lnTo>
                <a:cubicBezTo>
                  <a:pt x="7475" y="16669"/>
                  <a:pt x="0" y="24144"/>
                  <a:pt x="0" y="33337"/>
                </a:cubicBezTo>
                <a:lnTo>
                  <a:pt x="0" y="45839"/>
                </a:lnTo>
                <a:lnTo>
                  <a:pt x="116681" y="45839"/>
                </a:lnTo>
                <a:lnTo>
                  <a:pt x="116681" y="33337"/>
                </a:lnTo>
                <a:cubicBezTo>
                  <a:pt x="116681" y="24144"/>
                  <a:pt x="109206" y="16669"/>
                  <a:pt x="100013" y="16669"/>
                </a:cubicBezTo>
                <a:lnTo>
                  <a:pt x="91678" y="16669"/>
                </a:lnTo>
                <a:lnTo>
                  <a:pt x="91678" y="8334"/>
                </a:lnTo>
                <a:cubicBezTo>
                  <a:pt x="91678" y="3724"/>
                  <a:pt x="87954" y="0"/>
                  <a:pt x="83344" y="0"/>
                </a:cubicBezTo>
                <a:cubicBezTo>
                  <a:pt x="78734" y="0"/>
                  <a:pt x="75009" y="3724"/>
                  <a:pt x="75009" y="8334"/>
                </a:cubicBezTo>
                <a:lnTo>
                  <a:pt x="75009" y="16669"/>
                </a:lnTo>
                <a:lnTo>
                  <a:pt x="41672" y="16669"/>
                </a:lnTo>
                <a:lnTo>
                  <a:pt x="41672" y="8334"/>
                </a:lnTo>
                <a:cubicBezTo>
                  <a:pt x="41672" y="3724"/>
                  <a:pt x="37947" y="0"/>
                  <a:pt x="33337" y="0"/>
                </a:cubicBezTo>
                <a:close/>
                <a:moveTo>
                  <a:pt x="0" y="58341"/>
                </a:moveTo>
                <a:lnTo>
                  <a:pt x="0" y="108347"/>
                </a:lnTo>
                <a:cubicBezTo>
                  <a:pt x="0" y="117541"/>
                  <a:pt x="7475" y="125016"/>
                  <a:pt x="16669" y="125016"/>
                </a:cubicBezTo>
                <a:lnTo>
                  <a:pt x="100013" y="125016"/>
                </a:lnTo>
                <a:cubicBezTo>
                  <a:pt x="109206" y="125016"/>
                  <a:pt x="116681" y="117541"/>
                  <a:pt x="116681" y="108347"/>
                </a:cubicBezTo>
                <a:lnTo>
                  <a:pt x="116681" y="58341"/>
                </a:lnTo>
                <a:lnTo>
                  <a:pt x="0" y="5834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14400" y="2438400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เดือน 1-3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85800" y="270510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เจ้าของ:</a:t>
            </a: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กระทรวงศึกษาธิการ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13184" y="30480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85825" y="3009900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ร่างกฎหมาย/ประกาศ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13184" y="32766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885825" y="3238500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จัดทำคู่มือแนวทาง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13184" y="35052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885825" y="3467100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สื่อสารกับโรงเรียน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292560" y="1714500"/>
            <a:ext cx="3609975" cy="2095500"/>
          </a:xfrm>
          <a:custGeom>
            <a:avLst/>
            <a:gdLst/>
            <a:ahLst/>
            <a:cxnLst/>
            <a:rect l="l" t="t" r="r" b="b"/>
            <a:pathLst>
              <a:path w="3609975" h="2095500">
                <a:moveTo>
                  <a:pt x="76192" y="0"/>
                </a:moveTo>
                <a:lnTo>
                  <a:pt x="3533783" y="0"/>
                </a:lnTo>
                <a:cubicBezTo>
                  <a:pt x="3575863" y="0"/>
                  <a:pt x="3609975" y="34112"/>
                  <a:pt x="3609975" y="76192"/>
                </a:cubicBezTo>
                <a:lnTo>
                  <a:pt x="3609975" y="2019308"/>
                </a:lnTo>
                <a:cubicBezTo>
                  <a:pt x="3609975" y="2061388"/>
                  <a:pt x="3575863" y="2095500"/>
                  <a:pt x="3533783" y="2095500"/>
                </a:cubicBezTo>
                <a:lnTo>
                  <a:pt x="76192" y="2095500"/>
                </a:lnTo>
                <a:cubicBezTo>
                  <a:pt x="34112" y="2095500"/>
                  <a:pt x="0" y="2061388"/>
                  <a:pt x="0" y="20193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4444960" y="186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397335" y="18669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016461" y="196215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Phase 2: ดำเนินการ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72345" y="24765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33337" y="0"/>
                </a:moveTo>
                <a:cubicBezTo>
                  <a:pt x="28728" y="0"/>
                  <a:pt x="25003" y="3724"/>
                  <a:pt x="25003" y="8334"/>
                </a:cubicBezTo>
                <a:lnTo>
                  <a:pt x="25003" y="16669"/>
                </a:lnTo>
                <a:lnTo>
                  <a:pt x="16669" y="16669"/>
                </a:lnTo>
                <a:cubicBezTo>
                  <a:pt x="7475" y="16669"/>
                  <a:pt x="0" y="24144"/>
                  <a:pt x="0" y="33337"/>
                </a:cubicBezTo>
                <a:lnTo>
                  <a:pt x="0" y="45839"/>
                </a:lnTo>
                <a:lnTo>
                  <a:pt x="116681" y="45839"/>
                </a:lnTo>
                <a:lnTo>
                  <a:pt x="116681" y="33337"/>
                </a:lnTo>
                <a:cubicBezTo>
                  <a:pt x="116681" y="24144"/>
                  <a:pt x="109206" y="16669"/>
                  <a:pt x="100013" y="16669"/>
                </a:cubicBezTo>
                <a:lnTo>
                  <a:pt x="91678" y="16669"/>
                </a:lnTo>
                <a:lnTo>
                  <a:pt x="91678" y="8334"/>
                </a:lnTo>
                <a:cubicBezTo>
                  <a:pt x="91678" y="3724"/>
                  <a:pt x="87954" y="0"/>
                  <a:pt x="83344" y="0"/>
                </a:cubicBezTo>
                <a:cubicBezTo>
                  <a:pt x="78734" y="0"/>
                  <a:pt x="75009" y="3724"/>
                  <a:pt x="75009" y="8334"/>
                </a:cubicBezTo>
                <a:lnTo>
                  <a:pt x="75009" y="16669"/>
                </a:lnTo>
                <a:lnTo>
                  <a:pt x="41672" y="16669"/>
                </a:lnTo>
                <a:lnTo>
                  <a:pt x="41672" y="8334"/>
                </a:lnTo>
                <a:cubicBezTo>
                  <a:pt x="41672" y="3724"/>
                  <a:pt x="37947" y="0"/>
                  <a:pt x="33337" y="0"/>
                </a:cubicBezTo>
                <a:close/>
                <a:moveTo>
                  <a:pt x="0" y="58341"/>
                </a:moveTo>
                <a:lnTo>
                  <a:pt x="0" y="108347"/>
                </a:lnTo>
                <a:cubicBezTo>
                  <a:pt x="0" y="117541"/>
                  <a:pt x="7475" y="125016"/>
                  <a:pt x="16669" y="125016"/>
                </a:cubicBezTo>
                <a:lnTo>
                  <a:pt x="100013" y="125016"/>
                </a:lnTo>
                <a:cubicBezTo>
                  <a:pt x="109206" y="125016"/>
                  <a:pt x="116681" y="117541"/>
                  <a:pt x="116681" y="108347"/>
                </a:cubicBezTo>
                <a:lnTo>
                  <a:pt x="116681" y="58341"/>
                </a:lnTo>
                <a:lnTo>
                  <a:pt x="0" y="5834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4673560" y="2438400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เดือน 4-18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444960" y="270510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เจ้าของ:</a:t>
            </a: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สพฐ. + สสจ.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472345" y="30480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4644985" y="3009900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บังคับใช้นโยบาย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472345" y="32766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4644985" y="3238500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ตรวจสอบโรงเรียน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472345" y="35052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4644985" y="3467100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จัดการศึกษาสุขภาพ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051721" y="1714500"/>
            <a:ext cx="3609975" cy="2095500"/>
          </a:xfrm>
          <a:custGeom>
            <a:avLst/>
            <a:gdLst/>
            <a:ahLst/>
            <a:cxnLst/>
            <a:rect l="l" t="t" r="r" b="b"/>
            <a:pathLst>
              <a:path w="3609975" h="2095500">
                <a:moveTo>
                  <a:pt x="76192" y="0"/>
                </a:moveTo>
                <a:lnTo>
                  <a:pt x="3533783" y="0"/>
                </a:lnTo>
                <a:cubicBezTo>
                  <a:pt x="3575863" y="0"/>
                  <a:pt x="3609975" y="34112"/>
                  <a:pt x="3609975" y="76192"/>
                </a:cubicBezTo>
                <a:lnTo>
                  <a:pt x="3609975" y="2019308"/>
                </a:lnTo>
                <a:cubicBezTo>
                  <a:pt x="3609975" y="2061388"/>
                  <a:pt x="3575863" y="2095500"/>
                  <a:pt x="3533783" y="2095500"/>
                </a:cubicBezTo>
                <a:lnTo>
                  <a:pt x="76192" y="2095500"/>
                </a:lnTo>
                <a:cubicBezTo>
                  <a:pt x="34112" y="2095500"/>
                  <a:pt x="0" y="2061388"/>
                  <a:pt x="0" y="20193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8204121" y="186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8156496" y="18669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775621" y="1962150"/>
            <a:ext cx="1533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Phase 3: ประเมิน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231505" y="24765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33337" y="0"/>
                </a:moveTo>
                <a:cubicBezTo>
                  <a:pt x="28728" y="0"/>
                  <a:pt x="25003" y="3724"/>
                  <a:pt x="25003" y="8334"/>
                </a:cubicBezTo>
                <a:lnTo>
                  <a:pt x="25003" y="16669"/>
                </a:lnTo>
                <a:lnTo>
                  <a:pt x="16669" y="16669"/>
                </a:lnTo>
                <a:cubicBezTo>
                  <a:pt x="7475" y="16669"/>
                  <a:pt x="0" y="24144"/>
                  <a:pt x="0" y="33337"/>
                </a:cubicBezTo>
                <a:lnTo>
                  <a:pt x="0" y="45839"/>
                </a:lnTo>
                <a:lnTo>
                  <a:pt x="116681" y="45839"/>
                </a:lnTo>
                <a:lnTo>
                  <a:pt x="116681" y="33337"/>
                </a:lnTo>
                <a:cubicBezTo>
                  <a:pt x="116681" y="24144"/>
                  <a:pt x="109206" y="16669"/>
                  <a:pt x="100013" y="16669"/>
                </a:cubicBezTo>
                <a:lnTo>
                  <a:pt x="91678" y="16669"/>
                </a:lnTo>
                <a:lnTo>
                  <a:pt x="91678" y="8334"/>
                </a:lnTo>
                <a:cubicBezTo>
                  <a:pt x="91678" y="3724"/>
                  <a:pt x="87954" y="0"/>
                  <a:pt x="83344" y="0"/>
                </a:cubicBezTo>
                <a:cubicBezTo>
                  <a:pt x="78734" y="0"/>
                  <a:pt x="75009" y="3724"/>
                  <a:pt x="75009" y="8334"/>
                </a:cubicBezTo>
                <a:lnTo>
                  <a:pt x="75009" y="16669"/>
                </a:lnTo>
                <a:lnTo>
                  <a:pt x="41672" y="16669"/>
                </a:lnTo>
                <a:lnTo>
                  <a:pt x="41672" y="8334"/>
                </a:lnTo>
                <a:cubicBezTo>
                  <a:pt x="41672" y="3724"/>
                  <a:pt x="37947" y="0"/>
                  <a:pt x="33337" y="0"/>
                </a:cubicBezTo>
                <a:close/>
                <a:moveTo>
                  <a:pt x="0" y="58341"/>
                </a:moveTo>
                <a:lnTo>
                  <a:pt x="0" y="108347"/>
                </a:lnTo>
                <a:cubicBezTo>
                  <a:pt x="0" y="117541"/>
                  <a:pt x="7475" y="125016"/>
                  <a:pt x="16669" y="125016"/>
                </a:cubicBezTo>
                <a:lnTo>
                  <a:pt x="100013" y="125016"/>
                </a:lnTo>
                <a:cubicBezTo>
                  <a:pt x="109206" y="125016"/>
                  <a:pt x="116681" y="117541"/>
                  <a:pt x="116681" y="108347"/>
                </a:cubicBezTo>
                <a:lnTo>
                  <a:pt x="116681" y="58341"/>
                </a:lnTo>
                <a:lnTo>
                  <a:pt x="0" y="5834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8432721" y="2438400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เดือน 19-36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204121" y="2705100"/>
            <a:ext cx="3371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เจ้าของ:</a:t>
            </a: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กรมอนามัย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231505" y="30480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8404146" y="3009900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ประเมินผลตัวชี้วัด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231505" y="32766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404146" y="3238500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ปรับปรุงนโยบาย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231505" y="35052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8404146" y="3467100"/>
            <a:ext cx="3171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รายงานผล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33400" y="3962400"/>
            <a:ext cx="11125200" cy="1562100"/>
          </a:xfrm>
          <a:custGeom>
            <a:avLst/>
            <a:gdLst/>
            <a:ahLst/>
            <a:cxnLst/>
            <a:rect l="l" t="t" r="r" b="b"/>
            <a:pathLst>
              <a:path w="11125200" h="1562100">
                <a:moveTo>
                  <a:pt x="76199" y="0"/>
                </a:moveTo>
                <a:lnTo>
                  <a:pt x="11049001" y="0"/>
                </a:lnTo>
                <a:cubicBezTo>
                  <a:pt x="11091084" y="0"/>
                  <a:pt x="11125200" y="34116"/>
                  <a:pt x="11125200" y="76199"/>
                </a:cubicBezTo>
                <a:lnTo>
                  <a:pt x="11125200" y="1485901"/>
                </a:lnTo>
                <a:cubicBezTo>
                  <a:pt x="11125200" y="1527984"/>
                  <a:pt x="11091084" y="1562100"/>
                  <a:pt x="11049001" y="1562100"/>
                </a:cubicBezTo>
                <a:lnTo>
                  <a:pt x="76199" y="1562100"/>
                </a:lnTo>
                <a:cubicBezTo>
                  <a:pt x="34116" y="1562100"/>
                  <a:pt x="0" y="1527984"/>
                  <a:pt x="0" y="14859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3F4F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685800" y="4114800"/>
            <a:ext cx="10906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Timeline Overview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85800" y="4895729"/>
            <a:ext cx="10820400" cy="76200"/>
          </a:xfrm>
          <a:custGeom>
            <a:avLst/>
            <a:gdLst/>
            <a:ahLst/>
            <a:cxnLst/>
            <a:rect l="l" t="t" r="r" b="b"/>
            <a:pathLst>
              <a:path w="10820400" h="76200">
                <a:moveTo>
                  <a:pt x="38100" y="0"/>
                </a:moveTo>
                <a:lnTo>
                  <a:pt x="10782300" y="0"/>
                </a:lnTo>
                <a:cubicBezTo>
                  <a:pt x="10803328" y="0"/>
                  <a:pt x="10820400" y="17072"/>
                  <a:pt x="10820400" y="38100"/>
                </a:cubicBezTo>
                <a:lnTo>
                  <a:pt x="10820400" y="38100"/>
                </a:lnTo>
                <a:cubicBezTo>
                  <a:pt x="10820400" y="59128"/>
                  <a:pt x="10803328" y="76200"/>
                  <a:pt x="107823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1D5D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52463" y="5029200"/>
            <a:ext cx="685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เตรียมการ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57225" y="5219700"/>
            <a:ext cx="676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เดือน 1-3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5771079" y="5029200"/>
            <a:ext cx="685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ดำเนินการ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775841" y="5219700"/>
            <a:ext cx="676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เดือน 4-18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0893385" y="5029200"/>
            <a:ext cx="647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ประเมิน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0898148" y="5219700"/>
            <a:ext cx="638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เดือน 19-36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65691" y="4495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727591" y="4495800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5886212" y="4495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5848112" y="4495800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0987803" y="4495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10949703" y="4495800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705600" y="0"/>
            <a:ext cx="5486400" cy="6858000"/>
          </a:xfrm>
          <a:custGeom>
            <a:avLst/>
            <a:gdLst/>
            <a:ahLst/>
            <a:cxnLst/>
            <a:rect l="l" t="t" r="r" b="b"/>
            <a:pathLst>
              <a:path w="5486400" h="6858000">
                <a:moveTo>
                  <a:pt x="0" y="0"/>
                </a:moveTo>
                <a:lnTo>
                  <a:pt x="5486400" y="0"/>
                </a:lnTo>
                <a:lnTo>
                  <a:pt x="5486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6669"/>
            <a:ext cx="6057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BUDGET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311469"/>
            <a:ext cx="61531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Budget Plan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892494"/>
            <a:ext cx="606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ทรัพยากรที่ต้องใช้: key cost items + total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387794"/>
            <a:ext cx="5981700" cy="5467350"/>
          </a:xfrm>
          <a:custGeom>
            <a:avLst/>
            <a:gdLst/>
            <a:ahLst/>
            <a:cxnLst/>
            <a:rect l="l" t="t" r="r" b="b"/>
            <a:pathLst>
              <a:path w="5981700" h="5467350">
                <a:moveTo>
                  <a:pt x="76215" y="0"/>
                </a:moveTo>
                <a:lnTo>
                  <a:pt x="5905485" y="0"/>
                </a:lnTo>
                <a:cubicBezTo>
                  <a:pt x="5947577" y="0"/>
                  <a:pt x="5981700" y="34123"/>
                  <a:pt x="5981700" y="76215"/>
                </a:cubicBezTo>
                <a:lnTo>
                  <a:pt x="5981700" y="5391135"/>
                </a:lnTo>
                <a:cubicBezTo>
                  <a:pt x="5981700" y="5433227"/>
                  <a:pt x="5947577" y="5467350"/>
                  <a:pt x="5905485" y="5467350"/>
                </a:cubicBezTo>
                <a:lnTo>
                  <a:pt x="76215" y="5467350"/>
                </a:lnTo>
                <a:cubicBezTo>
                  <a:pt x="34123" y="5467350"/>
                  <a:pt x="0" y="5433227"/>
                  <a:pt x="0" y="5391135"/>
                </a:cubicBezTo>
                <a:lnTo>
                  <a:pt x="0" y="76215"/>
                </a:lnTo>
                <a:cubicBezTo>
                  <a:pt x="0" y="34151"/>
                  <a:pt x="34151" y="0"/>
                  <a:pt x="7621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71500" y="1578294"/>
            <a:ext cx="5695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รายการค่าใช้จ่ายหลัก (ต่อปี)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71500" y="1997394"/>
            <a:ext cx="5600700" cy="647700"/>
          </a:xfrm>
          <a:custGeom>
            <a:avLst/>
            <a:gdLst/>
            <a:ahLst/>
            <a:cxnLst/>
            <a:rect l="l" t="t" r="r" b="b"/>
            <a:pathLst>
              <a:path w="5600700" h="647700">
                <a:moveTo>
                  <a:pt x="76202" y="0"/>
                </a:moveTo>
                <a:lnTo>
                  <a:pt x="5524498" y="0"/>
                </a:lnTo>
                <a:cubicBezTo>
                  <a:pt x="5566583" y="0"/>
                  <a:pt x="5600700" y="34117"/>
                  <a:pt x="5600700" y="76202"/>
                </a:cubicBezTo>
                <a:lnTo>
                  <a:pt x="5600700" y="571498"/>
                </a:lnTo>
                <a:cubicBezTo>
                  <a:pt x="5600700" y="613583"/>
                  <a:pt x="5566583" y="647700"/>
                  <a:pt x="5524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685800" y="2225994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38225" y="2111694"/>
            <a:ext cx="1514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บุคลากร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38225" y="2340294"/>
            <a:ext cx="1504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เจ้าหน้าที่ตรวจสอบ 50 คน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046345" y="2187894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60 ล้านบาท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1500" y="2759394"/>
            <a:ext cx="5600700" cy="647700"/>
          </a:xfrm>
          <a:custGeom>
            <a:avLst/>
            <a:gdLst/>
            <a:ahLst/>
            <a:cxnLst/>
            <a:rect l="l" t="t" r="r" b="b"/>
            <a:pathLst>
              <a:path w="5600700" h="647700">
                <a:moveTo>
                  <a:pt x="76202" y="0"/>
                </a:moveTo>
                <a:lnTo>
                  <a:pt x="5524498" y="0"/>
                </a:lnTo>
                <a:cubicBezTo>
                  <a:pt x="5566583" y="0"/>
                  <a:pt x="5600700" y="34117"/>
                  <a:pt x="5600700" y="76202"/>
                </a:cubicBezTo>
                <a:lnTo>
                  <a:pt x="5600700" y="571498"/>
                </a:lnTo>
                <a:cubicBezTo>
                  <a:pt x="5600700" y="613583"/>
                  <a:pt x="5566583" y="647700"/>
                  <a:pt x="5524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85800" y="2987994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47625" y="35719"/>
                </a:moveTo>
                <a:cubicBezTo>
                  <a:pt x="47625" y="22585"/>
                  <a:pt x="58303" y="11906"/>
                  <a:pt x="71438" y="11906"/>
                </a:cubicBezTo>
                <a:lnTo>
                  <a:pt x="202406" y="11906"/>
                </a:lnTo>
                <a:cubicBezTo>
                  <a:pt x="215540" y="11906"/>
                  <a:pt x="226219" y="22585"/>
                  <a:pt x="226219" y="35719"/>
                </a:cubicBezTo>
                <a:lnTo>
                  <a:pt x="226219" y="125016"/>
                </a:lnTo>
                <a:lnTo>
                  <a:pt x="190500" y="125016"/>
                </a:lnTo>
                <a:lnTo>
                  <a:pt x="190500" y="119063"/>
                </a:lnTo>
                <a:cubicBezTo>
                  <a:pt x="190500" y="112477"/>
                  <a:pt x="185179" y="107156"/>
                  <a:pt x="178594" y="107156"/>
                </a:cubicBezTo>
                <a:lnTo>
                  <a:pt x="154781" y="107156"/>
                </a:lnTo>
                <a:cubicBezTo>
                  <a:pt x="148196" y="107156"/>
                  <a:pt x="142875" y="112477"/>
                  <a:pt x="142875" y="119063"/>
                </a:cubicBezTo>
                <a:lnTo>
                  <a:pt x="142875" y="125016"/>
                </a:lnTo>
                <a:lnTo>
                  <a:pt x="94841" y="125016"/>
                </a:lnTo>
                <a:cubicBezTo>
                  <a:pt x="98896" y="118021"/>
                  <a:pt x="101203" y="109872"/>
                  <a:pt x="101203" y="101203"/>
                </a:cubicBezTo>
                <a:cubicBezTo>
                  <a:pt x="101203" y="74898"/>
                  <a:pt x="79883" y="53578"/>
                  <a:pt x="53578" y="53578"/>
                </a:cubicBezTo>
                <a:cubicBezTo>
                  <a:pt x="51569" y="53578"/>
                  <a:pt x="49560" y="53690"/>
                  <a:pt x="47625" y="53950"/>
                </a:cubicBezTo>
                <a:lnTo>
                  <a:pt x="47625" y="35719"/>
                </a:lnTo>
                <a:close/>
                <a:moveTo>
                  <a:pt x="123899" y="166688"/>
                </a:moveTo>
                <a:cubicBezTo>
                  <a:pt x="122002" y="157683"/>
                  <a:pt x="117835" y="149535"/>
                  <a:pt x="111956" y="142875"/>
                </a:cubicBezTo>
                <a:lnTo>
                  <a:pt x="226219" y="142875"/>
                </a:lnTo>
                <a:cubicBezTo>
                  <a:pt x="226219" y="156009"/>
                  <a:pt x="215540" y="166688"/>
                  <a:pt x="202406" y="166688"/>
                </a:cubicBezTo>
                <a:lnTo>
                  <a:pt x="123899" y="166688"/>
                </a:lnTo>
                <a:close/>
                <a:moveTo>
                  <a:pt x="23812" y="101203"/>
                </a:moveTo>
                <a:cubicBezTo>
                  <a:pt x="23812" y="84775"/>
                  <a:pt x="37150" y="71438"/>
                  <a:pt x="53578" y="71438"/>
                </a:cubicBezTo>
                <a:cubicBezTo>
                  <a:pt x="70006" y="71438"/>
                  <a:pt x="83344" y="84775"/>
                  <a:pt x="83344" y="101203"/>
                </a:cubicBezTo>
                <a:cubicBezTo>
                  <a:pt x="83344" y="117631"/>
                  <a:pt x="70006" y="130969"/>
                  <a:pt x="53578" y="130969"/>
                </a:cubicBezTo>
                <a:cubicBezTo>
                  <a:pt x="37150" y="130969"/>
                  <a:pt x="23813" y="117631"/>
                  <a:pt x="23812" y="101203"/>
                </a:cubicBezTo>
                <a:close/>
                <a:moveTo>
                  <a:pt x="0" y="178594"/>
                </a:moveTo>
                <a:cubicBezTo>
                  <a:pt x="0" y="158874"/>
                  <a:pt x="15999" y="142875"/>
                  <a:pt x="35719" y="142875"/>
                </a:cubicBezTo>
                <a:lnTo>
                  <a:pt x="71438" y="142875"/>
                </a:lnTo>
                <a:cubicBezTo>
                  <a:pt x="91157" y="142875"/>
                  <a:pt x="107156" y="158874"/>
                  <a:pt x="107156" y="178594"/>
                </a:cubicBezTo>
                <a:cubicBezTo>
                  <a:pt x="107156" y="185179"/>
                  <a:pt x="101836" y="190500"/>
                  <a:pt x="95250" y="190500"/>
                </a:cubicBezTo>
                <a:lnTo>
                  <a:pt x="11906" y="190500"/>
                </a:lnTo>
                <a:cubicBezTo>
                  <a:pt x="5321" y="190500"/>
                  <a:pt x="0" y="185179"/>
                  <a:pt x="0" y="178594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038225" y="2873694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การศึกษาและอบรม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38225" y="3102294"/>
            <a:ext cx="155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จัดทำสื่อ อบรมครู นร. ผปค.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054918" y="2949894"/>
            <a:ext cx="109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45 ล้านบาท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71500" y="3521394"/>
            <a:ext cx="5600700" cy="647700"/>
          </a:xfrm>
          <a:custGeom>
            <a:avLst/>
            <a:gdLst/>
            <a:ahLst/>
            <a:cxnLst/>
            <a:rect l="l" t="t" r="r" b="b"/>
            <a:pathLst>
              <a:path w="5600700" h="647700">
                <a:moveTo>
                  <a:pt x="76202" y="0"/>
                </a:moveTo>
                <a:lnTo>
                  <a:pt x="5524498" y="0"/>
                </a:lnTo>
                <a:cubicBezTo>
                  <a:pt x="5566583" y="0"/>
                  <a:pt x="5600700" y="34117"/>
                  <a:pt x="5600700" y="76202"/>
                </a:cubicBezTo>
                <a:lnTo>
                  <a:pt x="5600700" y="571498"/>
                </a:lnTo>
                <a:cubicBezTo>
                  <a:pt x="5600700" y="613583"/>
                  <a:pt x="5566583" y="647700"/>
                  <a:pt x="5524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733425" y="374999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1038225" y="3635694"/>
            <a:ext cx="1781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เอกสารและวัสดุ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038225" y="3864294"/>
            <a:ext cx="1771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คู่มือ ป้าย เอกสารประชาสัมพันธ์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053727" y="3711894"/>
            <a:ext cx="109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 ล้านบาท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71500" y="4283394"/>
            <a:ext cx="5600700" cy="647700"/>
          </a:xfrm>
          <a:custGeom>
            <a:avLst/>
            <a:gdLst/>
            <a:ahLst/>
            <a:cxnLst/>
            <a:rect l="l" t="t" r="r" b="b"/>
            <a:pathLst>
              <a:path w="5600700" h="647700">
                <a:moveTo>
                  <a:pt x="76202" y="0"/>
                </a:moveTo>
                <a:lnTo>
                  <a:pt x="5524498" y="0"/>
                </a:lnTo>
                <a:cubicBezTo>
                  <a:pt x="5566583" y="0"/>
                  <a:pt x="5600700" y="34117"/>
                  <a:pt x="5600700" y="76202"/>
                </a:cubicBezTo>
                <a:lnTo>
                  <a:pt x="5600700" y="571498"/>
                </a:lnTo>
                <a:cubicBezTo>
                  <a:pt x="5600700" y="613583"/>
                  <a:pt x="5566583" y="647700"/>
                  <a:pt x="5524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709613" y="451199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50304" y="43681"/>
                </a:moveTo>
                <a:lnTo>
                  <a:pt x="40593" y="71438"/>
                </a:lnTo>
                <a:lnTo>
                  <a:pt x="149907" y="71438"/>
                </a:lnTo>
                <a:lnTo>
                  <a:pt x="140196" y="43681"/>
                </a:lnTo>
                <a:cubicBezTo>
                  <a:pt x="138522" y="38919"/>
                  <a:pt x="134020" y="35719"/>
                  <a:pt x="128960" y="35719"/>
                </a:cubicBezTo>
                <a:lnTo>
                  <a:pt x="61540" y="35719"/>
                </a:lnTo>
                <a:cubicBezTo>
                  <a:pt x="56480" y="35719"/>
                  <a:pt x="51978" y="38919"/>
                  <a:pt x="50304" y="43681"/>
                </a:cubicBezTo>
                <a:close/>
                <a:moveTo>
                  <a:pt x="14734" y="73223"/>
                </a:moveTo>
                <a:lnTo>
                  <a:pt x="27831" y="35830"/>
                </a:lnTo>
                <a:cubicBezTo>
                  <a:pt x="32854" y="21506"/>
                  <a:pt x="46360" y="11906"/>
                  <a:pt x="61540" y="11906"/>
                </a:cubicBezTo>
                <a:lnTo>
                  <a:pt x="128960" y="11906"/>
                </a:lnTo>
                <a:cubicBezTo>
                  <a:pt x="144140" y="11906"/>
                  <a:pt x="157646" y="21506"/>
                  <a:pt x="162669" y="35830"/>
                </a:cubicBezTo>
                <a:lnTo>
                  <a:pt x="175766" y="73223"/>
                </a:lnTo>
                <a:cubicBezTo>
                  <a:pt x="184398" y="76795"/>
                  <a:pt x="190500" y="85316"/>
                  <a:pt x="190500" y="95250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66688" y="178594"/>
                </a:lnTo>
                <a:cubicBezTo>
                  <a:pt x="160102" y="178594"/>
                  <a:pt x="154781" y="173273"/>
                  <a:pt x="154781" y="166688"/>
                </a:cubicBezTo>
                <a:lnTo>
                  <a:pt x="154781" y="154781"/>
                </a:lnTo>
                <a:lnTo>
                  <a:pt x="35719" y="154781"/>
                </a:lnTo>
                <a:lnTo>
                  <a:pt x="35719" y="166688"/>
                </a:lnTo>
                <a:cubicBezTo>
                  <a:pt x="35719" y="173273"/>
                  <a:pt x="30398" y="178594"/>
                  <a:pt x="23812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95250"/>
                </a:lnTo>
                <a:cubicBezTo>
                  <a:pt x="0" y="85316"/>
                  <a:pt x="6102" y="76795"/>
                  <a:pt x="14734" y="73223"/>
                </a:cubicBezTo>
                <a:close/>
                <a:moveTo>
                  <a:pt x="47625" y="113109"/>
                </a:moveTo>
                <a:cubicBezTo>
                  <a:pt x="47625" y="106538"/>
                  <a:pt x="42290" y="101203"/>
                  <a:pt x="35719" y="101203"/>
                </a:cubicBezTo>
                <a:cubicBezTo>
                  <a:pt x="29148" y="101203"/>
                  <a:pt x="23812" y="106538"/>
                  <a:pt x="23812" y="113109"/>
                </a:cubicBezTo>
                <a:cubicBezTo>
                  <a:pt x="23812" y="119681"/>
                  <a:pt x="29148" y="125016"/>
                  <a:pt x="35719" y="125016"/>
                </a:cubicBezTo>
                <a:cubicBezTo>
                  <a:pt x="42290" y="125016"/>
                  <a:pt x="47625" y="119681"/>
                  <a:pt x="47625" y="113109"/>
                </a:cubicBezTo>
                <a:close/>
                <a:moveTo>
                  <a:pt x="154781" y="125016"/>
                </a:moveTo>
                <a:cubicBezTo>
                  <a:pt x="161352" y="125016"/>
                  <a:pt x="166688" y="119681"/>
                  <a:pt x="166688" y="113109"/>
                </a:cubicBezTo>
                <a:cubicBezTo>
                  <a:pt x="166688" y="106538"/>
                  <a:pt x="161352" y="101203"/>
                  <a:pt x="154781" y="101203"/>
                </a:cubicBezTo>
                <a:cubicBezTo>
                  <a:pt x="148210" y="101203"/>
                  <a:pt x="142875" y="106538"/>
                  <a:pt x="142875" y="113109"/>
                </a:cubicBezTo>
                <a:cubicBezTo>
                  <a:pt x="142875" y="119681"/>
                  <a:pt x="148210" y="125016"/>
                  <a:pt x="154781" y="125016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1038225" y="4397694"/>
            <a:ext cx="1628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ค่าใช้จ่ายเดินทาง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38225" y="4626294"/>
            <a:ext cx="1619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ตรวจสอบโรงเรียนทั่วประเทศ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091589" y="4473894"/>
            <a:ext cx="1057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 ล้านบาท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71500" y="5045394"/>
            <a:ext cx="5600700" cy="647700"/>
          </a:xfrm>
          <a:custGeom>
            <a:avLst/>
            <a:gdLst/>
            <a:ahLst/>
            <a:cxnLst/>
            <a:rect l="l" t="t" r="r" b="b"/>
            <a:pathLst>
              <a:path w="5600700" h="647700">
                <a:moveTo>
                  <a:pt x="76202" y="0"/>
                </a:moveTo>
                <a:lnTo>
                  <a:pt x="5524498" y="0"/>
                </a:lnTo>
                <a:cubicBezTo>
                  <a:pt x="5566583" y="0"/>
                  <a:pt x="5600700" y="34117"/>
                  <a:pt x="5600700" y="76202"/>
                </a:cubicBezTo>
                <a:lnTo>
                  <a:pt x="5600700" y="571498"/>
                </a:lnTo>
                <a:cubicBezTo>
                  <a:pt x="5600700" y="613583"/>
                  <a:pt x="5566583" y="647700"/>
                  <a:pt x="5524498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709613" y="527399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1038225" y="5159694"/>
            <a:ext cx="1619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การติดตามและประเมิน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038225" y="5388294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สำรวจ วิเคราะห์ผล รายงาน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085874" y="5235894"/>
            <a:ext cx="1066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 ล้านบาท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71500" y="5853114"/>
            <a:ext cx="5600700" cy="15240"/>
          </a:xfrm>
          <a:custGeom>
            <a:avLst/>
            <a:gdLst/>
            <a:ahLst/>
            <a:cxnLst/>
            <a:rect l="l" t="t" r="r" b="b"/>
            <a:pathLst>
              <a:path w="5600700" h="15240">
                <a:moveTo>
                  <a:pt x="0" y="0"/>
                </a:moveTo>
                <a:lnTo>
                  <a:pt x="5600700" y="0"/>
                </a:lnTo>
                <a:lnTo>
                  <a:pt x="5600700" y="15240"/>
                </a:lnTo>
                <a:lnTo>
                  <a:pt x="0" y="1524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71500" y="6032181"/>
            <a:ext cx="21431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งบประมาณรวมต่อปี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543663" y="6013131"/>
            <a:ext cx="17716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C75B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150 ล้านบาท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71500" y="6432231"/>
            <a:ext cx="5676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งบประมาณ 3 ปี: </a:t>
            </a: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450 ล้านบาท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203287" y="1409700"/>
            <a:ext cx="238125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20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฿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584287" y="3086100"/>
            <a:ext cx="1619250" cy="2362200"/>
          </a:xfrm>
          <a:custGeom>
            <a:avLst/>
            <a:gdLst/>
            <a:ahLst/>
            <a:cxnLst/>
            <a:rect l="l" t="t" r="r" b="b"/>
            <a:pathLst>
              <a:path w="1619250" h="2362200">
                <a:moveTo>
                  <a:pt x="76202" y="0"/>
                </a:moveTo>
                <a:lnTo>
                  <a:pt x="1543048" y="0"/>
                </a:lnTo>
                <a:cubicBezTo>
                  <a:pt x="1585133" y="0"/>
                  <a:pt x="1619250" y="34117"/>
                  <a:pt x="1619250" y="76202"/>
                </a:cubicBezTo>
                <a:lnTo>
                  <a:pt x="1619250" y="2285998"/>
                </a:lnTo>
                <a:cubicBezTo>
                  <a:pt x="1619250" y="2328083"/>
                  <a:pt x="1585133" y="2362200"/>
                  <a:pt x="1543048" y="2362200"/>
                </a:cubicBezTo>
                <a:lnTo>
                  <a:pt x="76202" y="2362200"/>
                </a:lnTo>
                <a:cubicBezTo>
                  <a:pt x="34117" y="2362200"/>
                  <a:pt x="0" y="2328083"/>
                  <a:pt x="0" y="22859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765262" y="3314700"/>
            <a:ext cx="1257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ผลตอบแทน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774787" y="3695700"/>
            <a:ext cx="123825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ประหยัดค่าใช้จ่าย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ด้านสาธารณสุข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1,200 ล้านบาท/ปี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812887" y="4533900"/>
            <a:ext cx="1162050" cy="685800"/>
          </a:xfrm>
          <a:custGeom>
            <a:avLst/>
            <a:gdLst/>
            <a:ahLst/>
            <a:cxnLst/>
            <a:rect l="l" t="t" r="r" b="b"/>
            <a:pathLst>
              <a:path w="1162050" h="685800">
                <a:moveTo>
                  <a:pt x="38103" y="0"/>
                </a:moveTo>
                <a:lnTo>
                  <a:pt x="1123947" y="0"/>
                </a:lnTo>
                <a:cubicBezTo>
                  <a:pt x="1144991" y="0"/>
                  <a:pt x="1162050" y="17059"/>
                  <a:pt x="1162050" y="38103"/>
                </a:cubicBezTo>
                <a:lnTo>
                  <a:pt x="1162050" y="647697"/>
                </a:lnTo>
                <a:cubicBezTo>
                  <a:pt x="1162050" y="668741"/>
                  <a:pt x="1144991" y="685800"/>
                  <a:pt x="1123947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8884325" y="4648200"/>
            <a:ext cx="101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ROI = 700%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893850" y="4914900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(1,200/150)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333500"/>
          </a:xfrm>
          <a:custGeom>
            <a:avLst/>
            <a:gdLst/>
            <a:ahLst/>
            <a:cxnLst/>
            <a:rect l="l" t="t" r="r" b="b"/>
            <a:pathLst>
              <a:path w="12192000" h="1333500">
                <a:moveTo>
                  <a:pt x="0" y="0"/>
                </a:moveTo>
                <a:lnTo>
                  <a:pt x="12192000" y="0"/>
                </a:lnTo>
                <a:lnTo>
                  <a:pt x="121920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334500" y="1333500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1428750" y="0"/>
                </a:moveTo>
                <a:lnTo>
                  <a:pt x="1428750" y="0"/>
                </a:lnTo>
                <a:cubicBezTo>
                  <a:pt x="2217299" y="0"/>
                  <a:pt x="2857500" y="640201"/>
                  <a:pt x="2857500" y="1428750"/>
                </a:cubicBezTo>
                <a:lnTo>
                  <a:pt x="2857500" y="1428750"/>
                </a:lnTo>
                <a:cubicBezTo>
                  <a:pt x="2857500" y="2217299"/>
                  <a:pt x="2217299" y="2857500"/>
                  <a:pt x="1428750" y="2857500"/>
                </a:cubicBezTo>
                <a:lnTo>
                  <a:pt x="1428750" y="2857500"/>
                </a:lnTo>
                <a:cubicBezTo>
                  <a:pt x="640201" y="2857500"/>
                  <a:pt x="0" y="2217299"/>
                  <a:pt x="0" y="1428750"/>
                </a:cubicBezTo>
                <a:lnTo>
                  <a:pt x="0" y="1428750"/>
                </a:lnTo>
                <a:cubicBezTo>
                  <a:pt x="0" y="640201"/>
                  <a:pt x="640201" y="0"/>
                  <a:pt x="1428750" y="0"/>
                </a:cubicBezTo>
                <a:close/>
              </a:path>
            </a:pathLst>
          </a:custGeom>
          <a:solidFill>
            <a:srgbClr val="C75B4A">
              <a:alpha val="1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วัตถุประสงค์การเรียนรู้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19100" y="2038469"/>
            <a:ext cx="11391900" cy="1104900"/>
          </a:xfrm>
          <a:custGeom>
            <a:avLst/>
            <a:gdLst/>
            <a:ahLst/>
            <a:cxnLst/>
            <a:rect l="l" t="t" r="r" b="b"/>
            <a:pathLst>
              <a:path w="11391900" h="1104900">
                <a:moveTo>
                  <a:pt x="76200" y="0"/>
                </a:moveTo>
                <a:lnTo>
                  <a:pt x="11315695" y="0"/>
                </a:lnTo>
                <a:cubicBezTo>
                  <a:pt x="11357782" y="0"/>
                  <a:pt x="11391900" y="34118"/>
                  <a:pt x="11391900" y="76205"/>
                </a:cubicBezTo>
                <a:lnTo>
                  <a:pt x="11391900" y="1028695"/>
                </a:lnTo>
                <a:cubicBezTo>
                  <a:pt x="11391900" y="1070782"/>
                  <a:pt x="11357782" y="1104900"/>
                  <a:pt x="11315695" y="1104900"/>
                </a:cubicBezTo>
                <a:lnTo>
                  <a:pt x="76200" y="1104900"/>
                </a:lnTo>
                <a:cubicBezTo>
                  <a:pt x="34144" y="1104900"/>
                  <a:pt x="0" y="1070756"/>
                  <a:pt x="0" y="10287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419100" y="2038469"/>
            <a:ext cx="76200" cy="1104900"/>
          </a:xfrm>
          <a:custGeom>
            <a:avLst/>
            <a:gdLst/>
            <a:ahLst/>
            <a:cxnLst/>
            <a:rect l="l" t="t" r="r" b="b"/>
            <a:pathLst>
              <a:path w="76200" h="1104900">
                <a:moveTo>
                  <a:pt x="76200" y="0"/>
                </a:moveTo>
                <a:lnTo>
                  <a:pt x="76200" y="0"/>
                </a:lnTo>
                <a:lnTo>
                  <a:pt x="76200" y="1104900"/>
                </a:lnTo>
                <a:lnTo>
                  <a:pt x="76200" y="1104900"/>
                </a:lnTo>
                <a:cubicBezTo>
                  <a:pt x="34144" y="1104900"/>
                  <a:pt x="0" y="1070756"/>
                  <a:pt x="0" y="10287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85800" y="226707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628650" y="226707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485900" y="2267070"/>
            <a:ext cx="1021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เข้าใจโครงสร้าง 7 ส่วน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485900" y="2647950"/>
            <a:ext cx="10182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เข้าใจโครงสร้างข้อเสนอแนะนโยบาย 7 ส่วน และเหตุผลที่ต้องมีโครงสร้างที่ชัดเจน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19100" y="3371850"/>
            <a:ext cx="11391900" cy="1104900"/>
          </a:xfrm>
          <a:custGeom>
            <a:avLst/>
            <a:gdLst/>
            <a:ahLst/>
            <a:cxnLst/>
            <a:rect l="l" t="t" r="r" b="b"/>
            <a:pathLst>
              <a:path w="11391900" h="1104900">
                <a:moveTo>
                  <a:pt x="76200" y="0"/>
                </a:moveTo>
                <a:lnTo>
                  <a:pt x="11315695" y="0"/>
                </a:lnTo>
                <a:cubicBezTo>
                  <a:pt x="11357782" y="0"/>
                  <a:pt x="11391900" y="34118"/>
                  <a:pt x="11391900" y="76205"/>
                </a:cubicBezTo>
                <a:lnTo>
                  <a:pt x="11391900" y="1028695"/>
                </a:lnTo>
                <a:cubicBezTo>
                  <a:pt x="11391900" y="1070782"/>
                  <a:pt x="11357782" y="1104900"/>
                  <a:pt x="11315695" y="1104900"/>
                </a:cubicBezTo>
                <a:lnTo>
                  <a:pt x="76200" y="1104900"/>
                </a:lnTo>
                <a:cubicBezTo>
                  <a:pt x="34144" y="1104900"/>
                  <a:pt x="0" y="1070756"/>
                  <a:pt x="0" y="10287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419100" y="3371850"/>
            <a:ext cx="76200" cy="1104900"/>
          </a:xfrm>
          <a:custGeom>
            <a:avLst/>
            <a:gdLst/>
            <a:ahLst/>
            <a:cxnLst/>
            <a:rect l="l" t="t" r="r" b="b"/>
            <a:pathLst>
              <a:path w="76200" h="1104900">
                <a:moveTo>
                  <a:pt x="76200" y="0"/>
                </a:moveTo>
                <a:lnTo>
                  <a:pt x="76200" y="0"/>
                </a:lnTo>
                <a:lnTo>
                  <a:pt x="76200" y="1104900"/>
                </a:lnTo>
                <a:lnTo>
                  <a:pt x="76200" y="1104900"/>
                </a:lnTo>
                <a:cubicBezTo>
                  <a:pt x="34144" y="1104900"/>
                  <a:pt x="0" y="1070756"/>
                  <a:pt x="0" y="10287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685800" y="36004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28650" y="3600450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485900" y="3600450"/>
            <a:ext cx="1021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 Problem Statement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485900" y="3981331"/>
            <a:ext cx="10182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เขียน Problem Statement พร้อมหลักฐานสนับสนุนและสรุปสาเหตุรากที่ถูกต้อง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19100" y="4705231"/>
            <a:ext cx="11391900" cy="1104900"/>
          </a:xfrm>
          <a:custGeom>
            <a:avLst/>
            <a:gdLst/>
            <a:ahLst/>
            <a:cxnLst/>
            <a:rect l="l" t="t" r="r" b="b"/>
            <a:pathLst>
              <a:path w="11391900" h="1104900">
                <a:moveTo>
                  <a:pt x="76200" y="0"/>
                </a:moveTo>
                <a:lnTo>
                  <a:pt x="11315695" y="0"/>
                </a:lnTo>
                <a:cubicBezTo>
                  <a:pt x="11357782" y="0"/>
                  <a:pt x="11391900" y="34118"/>
                  <a:pt x="11391900" y="76205"/>
                </a:cubicBezTo>
                <a:lnTo>
                  <a:pt x="11391900" y="1028695"/>
                </a:lnTo>
                <a:cubicBezTo>
                  <a:pt x="11391900" y="1070782"/>
                  <a:pt x="11357782" y="1104900"/>
                  <a:pt x="11315695" y="1104900"/>
                </a:cubicBezTo>
                <a:lnTo>
                  <a:pt x="76200" y="1104900"/>
                </a:lnTo>
                <a:cubicBezTo>
                  <a:pt x="34144" y="1104900"/>
                  <a:pt x="0" y="1070756"/>
                  <a:pt x="0" y="10287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19100" y="4705231"/>
            <a:ext cx="76200" cy="1104900"/>
          </a:xfrm>
          <a:custGeom>
            <a:avLst/>
            <a:gdLst/>
            <a:ahLst/>
            <a:cxnLst/>
            <a:rect l="l" t="t" r="r" b="b"/>
            <a:pathLst>
              <a:path w="76200" h="1104900">
                <a:moveTo>
                  <a:pt x="76200" y="0"/>
                </a:moveTo>
                <a:lnTo>
                  <a:pt x="76200" y="0"/>
                </a:lnTo>
                <a:lnTo>
                  <a:pt x="76200" y="1104900"/>
                </a:lnTo>
                <a:lnTo>
                  <a:pt x="76200" y="1104900"/>
                </a:lnTo>
                <a:cubicBezTo>
                  <a:pt x="34144" y="1104900"/>
                  <a:pt x="0" y="1070756"/>
                  <a:pt x="0" y="10287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685800" y="493383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628650" y="4933831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485900" y="4933831"/>
            <a:ext cx="1021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เชื่อมโยงและวางแผน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485900" y="5314712"/>
            <a:ext cx="10182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 Recommendation กับ Theory of Change/Logic Model และวางแผนนำไปใช้พร้อม M&amp;E และความเสี่ยง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143000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RISK ASSESSMENT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 Assessment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chemeClr val="accent5">
                    <a:lumMod val="5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คาดการณ์ความเสี่ยงและแผนรองรับ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62100"/>
            <a:ext cx="7581900" cy="4914900"/>
          </a:xfrm>
          <a:custGeom>
            <a:avLst/>
            <a:gdLst/>
            <a:ahLst/>
            <a:cxnLst/>
            <a:rect l="l" t="t" r="r" b="b"/>
            <a:pathLst>
              <a:path w="7581900" h="4914900">
                <a:moveTo>
                  <a:pt x="76181" y="0"/>
                </a:moveTo>
                <a:lnTo>
                  <a:pt x="7505719" y="0"/>
                </a:lnTo>
                <a:cubicBezTo>
                  <a:pt x="7547793" y="0"/>
                  <a:pt x="7581900" y="34107"/>
                  <a:pt x="7581900" y="76181"/>
                </a:cubicBezTo>
                <a:lnTo>
                  <a:pt x="7581900" y="4838719"/>
                </a:lnTo>
                <a:cubicBezTo>
                  <a:pt x="7581900" y="4880793"/>
                  <a:pt x="7547793" y="4914900"/>
                  <a:pt x="7505719" y="4914900"/>
                </a:cubicBezTo>
                <a:lnTo>
                  <a:pt x="76181" y="4914900"/>
                </a:lnTo>
                <a:cubicBezTo>
                  <a:pt x="34107" y="4914900"/>
                  <a:pt x="0" y="4880793"/>
                  <a:pt x="0" y="4838719"/>
                </a:cubicBezTo>
                <a:lnTo>
                  <a:pt x="0" y="76181"/>
                </a:lnTo>
                <a:cubicBezTo>
                  <a:pt x="0" y="34136"/>
                  <a:pt x="34136" y="0"/>
                  <a:pt x="7618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33400" y="1714500"/>
            <a:ext cx="7372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 Matrix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338388" y="2133600"/>
            <a:ext cx="1828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 Impact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176712" y="2133600"/>
            <a:ext cx="1828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Medium Impact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15038" y="2133600"/>
            <a:ext cx="1828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Impact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00063" y="2400300"/>
            <a:ext cx="182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Likelihood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371725" y="2400300"/>
            <a:ext cx="1762125" cy="304800"/>
          </a:xfrm>
          <a:custGeom>
            <a:avLst/>
            <a:gdLst/>
            <a:ahLst/>
            <a:cxnLst/>
            <a:rect l="l" t="t" r="r" b="b"/>
            <a:pathLst>
              <a:path w="1762125" h="304800">
                <a:moveTo>
                  <a:pt x="38100" y="0"/>
                </a:moveTo>
                <a:lnTo>
                  <a:pt x="1724025" y="0"/>
                </a:lnTo>
                <a:cubicBezTo>
                  <a:pt x="1745053" y="0"/>
                  <a:pt x="1762125" y="17072"/>
                  <a:pt x="1762125" y="38100"/>
                </a:cubicBezTo>
                <a:lnTo>
                  <a:pt x="1762125" y="266700"/>
                </a:lnTo>
                <a:cubicBezTo>
                  <a:pt x="1762125" y="287728"/>
                  <a:pt x="1745053" y="304800"/>
                  <a:pt x="17240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08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2419350" y="2476500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การต่อต้านจากอุตสาหกรรม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10050" y="2400300"/>
            <a:ext cx="1762125" cy="304800"/>
          </a:xfrm>
          <a:custGeom>
            <a:avLst/>
            <a:gdLst/>
            <a:ahLst/>
            <a:cxnLst/>
            <a:rect l="l" t="t" r="r" b="b"/>
            <a:pathLst>
              <a:path w="1762125" h="304800">
                <a:moveTo>
                  <a:pt x="38100" y="0"/>
                </a:moveTo>
                <a:lnTo>
                  <a:pt x="1724025" y="0"/>
                </a:lnTo>
                <a:cubicBezTo>
                  <a:pt x="1745053" y="0"/>
                  <a:pt x="1762125" y="17072"/>
                  <a:pt x="1762125" y="38100"/>
                </a:cubicBezTo>
                <a:lnTo>
                  <a:pt x="1762125" y="266700"/>
                </a:lnTo>
                <a:cubicBezTo>
                  <a:pt x="1762125" y="287728"/>
                  <a:pt x="1745053" y="304800"/>
                  <a:pt x="17240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B8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4257675" y="2476500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โรงเรียนไม่ปฏิบัติตาม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048375" y="2400300"/>
            <a:ext cx="1762125" cy="304800"/>
          </a:xfrm>
          <a:custGeom>
            <a:avLst/>
            <a:gdLst/>
            <a:ahLst/>
            <a:cxnLst/>
            <a:rect l="l" t="t" r="r" b="b"/>
            <a:pathLst>
              <a:path w="1762125" h="304800">
                <a:moveTo>
                  <a:pt x="38100" y="0"/>
                </a:moveTo>
                <a:lnTo>
                  <a:pt x="1724025" y="0"/>
                </a:lnTo>
                <a:cubicBezTo>
                  <a:pt x="1745053" y="0"/>
                  <a:pt x="1762125" y="17072"/>
                  <a:pt x="1762125" y="38100"/>
                </a:cubicBezTo>
                <a:lnTo>
                  <a:pt x="1762125" y="266700"/>
                </a:lnTo>
                <a:cubicBezTo>
                  <a:pt x="1762125" y="287728"/>
                  <a:pt x="1745053" y="304800"/>
                  <a:pt x="17240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096000" y="2476500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การเปลี่ยนแปลงทางการเมือง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00063" y="2781179"/>
            <a:ext cx="182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Medium Likelihood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371725" y="2781179"/>
            <a:ext cx="1762125" cy="304800"/>
          </a:xfrm>
          <a:custGeom>
            <a:avLst/>
            <a:gdLst/>
            <a:ahLst/>
            <a:cxnLst/>
            <a:rect l="l" t="t" r="r" b="b"/>
            <a:pathLst>
              <a:path w="1762125" h="304800">
                <a:moveTo>
                  <a:pt x="38100" y="0"/>
                </a:moveTo>
                <a:lnTo>
                  <a:pt x="1724025" y="0"/>
                </a:lnTo>
                <a:cubicBezTo>
                  <a:pt x="1745053" y="0"/>
                  <a:pt x="1762125" y="17072"/>
                  <a:pt x="1762125" y="38100"/>
                </a:cubicBezTo>
                <a:lnTo>
                  <a:pt x="1762125" y="266700"/>
                </a:lnTo>
                <a:cubicBezTo>
                  <a:pt x="1762125" y="287728"/>
                  <a:pt x="1745053" y="304800"/>
                  <a:pt x="17240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9F8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2419350" y="2857379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ขาดบุคลากร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210050" y="2781179"/>
            <a:ext cx="1762125" cy="304800"/>
          </a:xfrm>
          <a:custGeom>
            <a:avLst/>
            <a:gdLst/>
            <a:ahLst/>
            <a:cxnLst/>
            <a:rect l="l" t="t" r="r" b="b"/>
            <a:pathLst>
              <a:path w="1762125" h="304800">
                <a:moveTo>
                  <a:pt x="38100" y="0"/>
                </a:moveTo>
                <a:lnTo>
                  <a:pt x="1724025" y="0"/>
                </a:lnTo>
                <a:cubicBezTo>
                  <a:pt x="1745053" y="0"/>
                  <a:pt x="1762125" y="17072"/>
                  <a:pt x="1762125" y="38100"/>
                </a:cubicBezTo>
                <a:lnTo>
                  <a:pt x="1762125" y="266700"/>
                </a:lnTo>
                <a:cubicBezTo>
                  <a:pt x="1762125" y="287728"/>
                  <a:pt x="1745053" y="304800"/>
                  <a:pt x="17240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08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257675" y="2857379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งบประมาณไม่เพียงพอ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048375" y="2781179"/>
            <a:ext cx="1762125" cy="304800"/>
          </a:xfrm>
          <a:custGeom>
            <a:avLst/>
            <a:gdLst/>
            <a:ahLst/>
            <a:cxnLst/>
            <a:rect l="l" t="t" r="r" b="b"/>
            <a:pathLst>
              <a:path w="1762125" h="304800">
                <a:moveTo>
                  <a:pt x="38100" y="0"/>
                </a:moveTo>
                <a:lnTo>
                  <a:pt x="1724025" y="0"/>
                </a:lnTo>
                <a:cubicBezTo>
                  <a:pt x="1745053" y="0"/>
                  <a:pt x="1762125" y="17072"/>
                  <a:pt x="1762125" y="38100"/>
                </a:cubicBezTo>
                <a:lnTo>
                  <a:pt x="1762125" y="266700"/>
                </a:lnTo>
                <a:cubicBezTo>
                  <a:pt x="1762125" y="287728"/>
                  <a:pt x="1745053" y="304800"/>
                  <a:pt x="17240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B8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096000" y="2857379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เด็กบริโภคนอกโรงเรียน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00063" y="3162067"/>
            <a:ext cx="182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 Likelihood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371725" y="3162067"/>
            <a:ext cx="1762125" cy="304800"/>
          </a:xfrm>
          <a:custGeom>
            <a:avLst/>
            <a:gdLst/>
            <a:ahLst/>
            <a:cxnLst/>
            <a:rect l="l" t="t" r="r" b="b"/>
            <a:pathLst>
              <a:path w="1762125" h="304800">
                <a:moveTo>
                  <a:pt x="38100" y="0"/>
                </a:moveTo>
                <a:lnTo>
                  <a:pt x="1724025" y="0"/>
                </a:lnTo>
                <a:cubicBezTo>
                  <a:pt x="1745053" y="0"/>
                  <a:pt x="1762125" y="17072"/>
                  <a:pt x="1762125" y="38100"/>
                </a:cubicBezTo>
                <a:lnTo>
                  <a:pt x="1762125" y="266700"/>
                </a:lnTo>
                <a:cubicBezTo>
                  <a:pt x="1762125" y="287728"/>
                  <a:pt x="1745053" y="304800"/>
                  <a:pt x="17240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9F8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2419350" y="3238267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ปัญหาเทคนิค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210050" y="3162067"/>
            <a:ext cx="1762125" cy="304800"/>
          </a:xfrm>
          <a:custGeom>
            <a:avLst/>
            <a:gdLst/>
            <a:ahLst/>
            <a:cxnLst/>
            <a:rect l="l" t="t" r="r" b="b"/>
            <a:pathLst>
              <a:path w="1762125" h="304800">
                <a:moveTo>
                  <a:pt x="38100" y="0"/>
                </a:moveTo>
                <a:lnTo>
                  <a:pt x="1724025" y="0"/>
                </a:lnTo>
                <a:cubicBezTo>
                  <a:pt x="1745053" y="0"/>
                  <a:pt x="1762125" y="17072"/>
                  <a:pt x="1762125" y="38100"/>
                </a:cubicBezTo>
                <a:lnTo>
                  <a:pt x="1762125" y="266700"/>
                </a:lnTo>
                <a:cubicBezTo>
                  <a:pt x="1762125" y="287728"/>
                  <a:pt x="1745053" y="304800"/>
                  <a:pt x="17240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9F8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4257675" y="3238267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ความเข้าใจผิด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048375" y="3162067"/>
            <a:ext cx="1762125" cy="304800"/>
          </a:xfrm>
          <a:custGeom>
            <a:avLst/>
            <a:gdLst/>
            <a:ahLst/>
            <a:cxnLst/>
            <a:rect l="l" t="t" r="r" b="b"/>
            <a:pathLst>
              <a:path w="1762125" h="304800">
                <a:moveTo>
                  <a:pt x="38100" y="0"/>
                </a:moveTo>
                <a:lnTo>
                  <a:pt x="1724025" y="0"/>
                </a:lnTo>
                <a:cubicBezTo>
                  <a:pt x="1745053" y="0"/>
                  <a:pt x="1762125" y="17072"/>
                  <a:pt x="1762125" y="38100"/>
                </a:cubicBezTo>
                <a:lnTo>
                  <a:pt x="1762125" y="266700"/>
                </a:lnTo>
                <a:cubicBezTo>
                  <a:pt x="1762125" y="287728"/>
                  <a:pt x="1745053" y="304800"/>
                  <a:pt x="17240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08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096000" y="3238267"/>
            <a:ext cx="1666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ผลกระทบทางเศรษฐกิจ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2185630" y="363819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9F8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2414230" y="3619147"/>
            <a:ext cx="609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 Risk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106460" y="363819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08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3335060" y="3619147"/>
            <a:ext cx="847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Medium Risk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268391" y="363819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B8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4496991" y="3619147"/>
            <a:ext cx="638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Risk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217200" y="363819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5445800" y="3619147"/>
            <a:ext cx="781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Critical Risk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191500" y="1562100"/>
            <a:ext cx="3619500" cy="2286000"/>
          </a:xfrm>
          <a:custGeom>
            <a:avLst/>
            <a:gdLst/>
            <a:ahLst/>
            <a:cxnLst/>
            <a:rect l="l" t="t" r="r" b="b"/>
            <a:pathLst>
              <a:path w="3619500" h="2286000">
                <a:moveTo>
                  <a:pt x="76192" y="0"/>
                </a:moveTo>
                <a:lnTo>
                  <a:pt x="3543308" y="0"/>
                </a:lnTo>
                <a:cubicBezTo>
                  <a:pt x="3585388" y="0"/>
                  <a:pt x="3619500" y="34112"/>
                  <a:pt x="3619500" y="76192"/>
                </a:cubicBezTo>
                <a:lnTo>
                  <a:pt x="3619500" y="2209808"/>
                </a:lnTo>
                <a:cubicBezTo>
                  <a:pt x="3619500" y="2251888"/>
                  <a:pt x="3585388" y="2286000"/>
                  <a:pt x="3543308" y="2286000"/>
                </a:cubicBezTo>
                <a:lnTo>
                  <a:pt x="76192" y="2286000"/>
                </a:lnTo>
                <a:cubicBezTo>
                  <a:pt x="34112" y="2286000"/>
                  <a:pt x="0" y="2251888"/>
                  <a:pt x="0" y="22098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8343900" y="1714500"/>
            <a:ext cx="3400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แผนรองรับความเสี่ยงหลัก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62950" y="21336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591550" y="2095500"/>
            <a:ext cx="3143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การต่อต้านจากอุตสาหกรรม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343900" y="2362200"/>
            <a:ext cx="338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สื่อสารข้อมูลวิชาการ เน้นผลประโยชน์ต่อสาธารณสุข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362950" y="2705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8591550" y="2667000"/>
            <a:ext cx="3143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โรงเรียนไม่ปฏิบัติตาม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343900" y="2933700"/>
            <a:ext cx="338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มีกลไกลงโทษชัดเจน + ให้การสนับสนุนการปรับตัว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362950" y="32766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8591550" y="3238500"/>
            <a:ext cx="3143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การเปลี่ยนแปลงทางการเมือง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343900" y="3505200"/>
            <a:ext cx="338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สร้างความเข้าใจร่วมกับทุกพรรคการเมือง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191500" y="4000500"/>
            <a:ext cx="3619500" cy="762000"/>
          </a:xfrm>
          <a:custGeom>
            <a:avLst/>
            <a:gdLst/>
            <a:ahLst/>
            <a:cxnLst/>
            <a:rect l="l" t="t" r="r" b="b"/>
            <a:pathLst>
              <a:path w="3619500" h="762000">
                <a:moveTo>
                  <a:pt x="76200" y="0"/>
                </a:moveTo>
                <a:lnTo>
                  <a:pt x="3543300" y="0"/>
                </a:lnTo>
                <a:cubicBezTo>
                  <a:pt x="3585356" y="0"/>
                  <a:pt x="3619500" y="34144"/>
                  <a:pt x="3619500" y="76200"/>
                </a:cubicBezTo>
                <a:lnTo>
                  <a:pt x="3619500" y="685800"/>
                </a:lnTo>
                <a:cubicBezTo>
                  <a:pt x="3619500" y="727856"/>
                  <a:pt x="3585356" y="762000"/>
                  <a:pt x="35433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8382000" y="41910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8591550" y="4152900"/>
            <a:ext cx="3143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หลักการ: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ระบุความเสี่ยงตั้งแต่เนิ่นๆ และมีแผนรองรับที่ชัดเจน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09600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1255393"/>
            <a:ext cx="5486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M&amp;E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560193"/>
            <a:ext cx="55816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Monitoring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Evaluation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2569843"/>
            <a:ext cx="549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 KPI กับเป้าหมาย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3065143"/>
            <a:ext cx="5410200" cy="2533650"/>
          </a:xfrm>
          <a:custGeom>
            <a:avLst/>
            <a:gdLst/>
            <a:ahLst/>
            <a:cxnLst/>
            <a:rect l="l" t="t" r="r" b="b"/>
            <a:pathLst>
              <a:path w="5410200" h="2533650">
                <a:moveTo>
                  <a:pt x="76212" y="0"/>
                </a:moveTo>
                <a:lnTo>
                  <a:pt x="5333988" y="0"/>
                </a:lnTo>
                <a:cubicBezTo>
                  <a:pt x="5376079" y="0"/>
                  <a:pt x="5410200" y="34121"/>
                  <a:pt x="5410200" y="76212"/>
                </a:cubicBezTo>
                <a:lnTo>
                  <a:pt x="5410200" y="2457438"/>
                </a:lnTo>
                <a:cubicBezTo>
                  <a:pt x="5410200" y="2499529"/>
                  <a:pt x="5376079" y="2533650"/>
                  <a:pt x="5333988" y="2533650"/>
                </a:cubicBezTo>
                <a:lnTo>
                  <a:pt x="76212" y="2533650"/>
                </a:lnTo>
                <a:cubicBezTo>
                  <a:pt x="34121" y="2533650"/>
                  <a:pt x="0" y="2499529"/>
                  <a:pt x="0" y="2457438"/>
                </a:cubicBezTo>
                <a:lnTo>
                  <a:pt x="0" y="76212"/>
                </a:lnTo>
                <a:cubicBezTo>
                  <a:pt x="0" y="34150"/>
                  <a:pt x="34150" y="0"/>
                  <a:pt x="7621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71500" y="3255643"/>
            <a:ext cx="512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Logframe</a:t>
            </a:r>
            <a:endParaRPr lang="en-US" sz="1600" dirty="0"/>
          </a:p>
        </p:txBody>
      </p:sp>
      <p:graphicFrame>
        <p:nvGraphicFramePr>
          <p:cNvPr id="2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71500" y="3674743"/>
          <a:ext cx="5029200" cy="1733550"/>
        </p:xfrm>
        <a:graphic>
          <a:graphicData uri="http://schemas.openxmlformats.org/drawingml/2006/table">
            <a:tbl>
              <a:tblPr/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2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9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6710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ตัวชี้วัด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Baseline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Target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เครื่องมือ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710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% โรงเรียนปฏิบัติตาม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ตรวจสอบ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710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% นร. ลดน้ำตาล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-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สำรวจ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710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% ลดโรคอ้วน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13%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ตรวจสุขภาพ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6710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% ความรู้เรื่องน้ำตาล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80%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แบบทดสอบ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76200" marR="762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Shape 6"/>
          <p:cNvSpPr/>
          <p:nvPr/>
        </p:nvSpPr>
        <p:spPr>
          <a:xfrm>
            <a:off x="6400800" y="1505071"/>
            <a:ext cx="5410200" cy="3086100"/>
          </a:xfrm>
          <a:custGeom>
            <a:avLst/>
            <a:gdLst/>
            <a:ahLst/>
            <a:cxnLst/>
            <a:rect l="l" t="t" r="r" b="b"/>
            <a:pathLst>
              <a:path w="5410200" h="3086100">
                <a:moveTo>
                  <a:pt x="76196" y="0"/>
                </a:moveTo>
                <a:lnTo>
                  <a:pt x="5334004" y="0"/>
                </a:lnTo>
                <a:cubicBezTo>
                  <a:pt x="5376086" y="0"/>
                  <a:pt x="5410200" y="34114"/>
                  <a:pt x="5410200" y="76196"/>
                </a:cubicBezTo>
                <a:lnTo>
                  <a:pt x="5410200" y="3009904"/>
                </a:lnTo>
                <a:cubicBezTo>
                  <a:pt x="5410200" y="3051986"/>
                  <a:pt x="5376086" y="3086100"/>
                  <a:pt x="5334004" y="3086100"/>
                </a:cubicBezTo>
                <a:lnTo>
                  <a:pt x="76196" y="3086100"/>
                </a:lnTo>
                <a:cubicBezTo>
                  <a:pt x="34114" y="3086100"/>
                  <a:pt x="0" y="3051986"/>
                  <a:pt x="0" y="300990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629400" y="1733671"/>
            <a:ext cx="504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KPI Dashboard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629400" y="2152771"/>
            <a:ext cx="2400300" cy="1028700"/>
          </a:xfrm>
          <a:custGeom>
            <a:avLst/>
            <a:gdLst/>
            <a:ahLst/>
            <a:cxnLst/>
            <a:rect l="l" t="t" r="r" b="b"/>
            <a:pathLst>
              <a:path w="2400300" h="10287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952504"/>
                </a:lnTo>
                <a:cubicBezTo>
                  <a:pt x="2400300" y="994586"/>
                  <a:pt x="2366186" y="1028700"/>
                  <a:pt x="2324104" y="1028700"/>
                </a:cubicBezTo>
                <a:lnTo>
                  <a:pt x="76196" y="1028700"/>
                </a:lnTo>
                <a:cubicBezTo>
                  <a:pt x="34114" y="1028700"/>
                  <a:pt x="0" y="994586"/>
                  <a:pt x="0" y="95250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748463" y="2305171"/>
            <a:ext cx="2162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โรงเรียนปฏิบัติตาม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710363" y="2533771"/>
            <a:ext cx="2238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753225" y="2876671"/>
            <a:ext cx="2152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Target: 100%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182100" y="2152771"/>
            <a:ext cx="2400300" cy="1028700"/>
          </a:xfrm>
          <a:custGeom>
            <a:avLst/>
            <a:gdLst/>
            <a:ahLst/>
            <a:cxnLst/>
            <a:rect l="l" t="t" r="r" b="b"/>
            <a:pathLst>
              <a:path w="2400300" h="10287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952504"/>
                </a:lnTo>
                <a:cubicBezTo>
                  <a:pt x="2400300" y="994586"/>
                  <a:pt x="2366186" y="1028700"/>
                  <a:pt x="2324104" y="1028700"/>
                </a:cubicBezTo>
                <a:lnTo>
                  <a:pt x="76196" y="1028700"/>
                </a:lnTo>
                <a:cubicBezTo>
                  <a:pt x="34114" y="1028700"/>
                  <a:pt x="0" y="994586"/>
                  <a:pt x="0" y="95250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9301163" y="2305171"/>
            <a:ext cx="2162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ลดการบริโภคน้ำตาล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9263063" y="2533771"/>
            <a:ext cx="2238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20%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305925" y="2876671"/>
            <a:ext cx="2152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Target: 20%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629400" y="3333750"/>
            <a:ext cx="2400300" cy="1028700"/>
          </a:xfrm>
          <a:custGeom>
            <a:avLst/>
            <a:gdLst/>
            <a:ahLst/>
            <a:cxnLst/>
            <a:rect l="l" t="t" r="r" b="b"/>
            <a:pathLst>
              <a:path w="2400300" h="10287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952504"/>
                </a:lnTo>
                <a:cubicBezTo>
                  <a:pt x="2400300" y="994586"/>
                  <a:pt x="2366186" y="1028700"/>
                  <a:pt x="2324104" y="1028700"/>
                </a:cubicBezTo>
                <a:lnTo>
                  <a:pt x="76196" y="1028700"/>
                </a:lnTo>
                <a:cubicBezTo>
                  <a:pt x="34114" y="1028700"/>
                  <a:pt x="0" y="994586"/>
                  <a:pt x="0" y="95250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6748463" y="3486150"/>
            <a:ext cx="2162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ลดอัตราโรคอ้วน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710363" y="3714750"/>
            <a:ext cx="2238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10%</a:t>
            </a:r>
            <a:endParaRPr lang="en-US" sz="1600" dirty="0"/>
          </a:p>
        </p:txBody>
      </p:sp>
      <p:sp>
        <p:nvSpPr>
          <p:cNvPr id="8" name="Text 19"/>
          <p:cNvSpPr/>
          <p:nvPr/>
        </p:nvSpPr>
        <p:spPr>
          <a:xfrm>
            <a:off x="6753225" y="4057650"/>
            <a:ext cx="2152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Target: 10%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9182100" y="3333750"/>
            <a:ext cx="2400300" cy="1028700"/>
          </a:xfrm>
          <a:custGeom>
            <a:avLst/>
            <a:gdLst/>
            <a:ahLst/>
            <a:cxnLst/>
            <a:rect l="l" t="t" r="r" b="b"/>
            <a:pathLst>
              <a:path w="2400300" h="1028700">
                <a:moveTo>
                  <a:pt x="76196" y="0"/>
                </a:moveTo>
                <a:lnTo>
                  <a:pt x="2324104" y="0"/>
                </a:lnTo>
                <a:cubicBezTo>
                  <a:pt x="2366186" y="0"/>
                  <a:pt x="2400300" y="34114"/>
                  <a:pt x="2400300" y="76196"/>
                </a:cubicBezTo>
                <a:lnTo>
                  <a:pt x="2400300" y="952504"/>
                </a:lnTo>
                <a:cubicBezTo>
                  <a:pt x="2400300" y="994586"/>
                  <a:pt x="2366186" y="1028700"/>
                  <a:pt x="2324104" y="1028700"/>
                </a:cubicBezTo>
                <a:lnTo>
                  <a:pt x="76196" y="1028700"/>
                </a:lnTo>
                <a:cubicBezTo>
                  <a:pt x="34114" y="1028700"/>
                  <a:pt x="0" y="994586"/>
                  <a:pt x="0" y="95250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9301163" y="3486150"/>
            <a:ext cx="2162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ความรู้เรื่องน้ำตาล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263063" y="3714750"/>
            <a:ext cx="2238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80%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9305925" y="4057650"/>
            <a:ext cx="21526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Target: 80%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6400800" y="4819529"/>
            <a:ext cx="5410200" cy="533400"/>
          </a:xfrm>
          <a:custGeom>
            <a:avLst/>
            <a:gdLst/>
            <a:ahLst/>
            <a:cxnLst/>
            <a:rect l="l" t="t" r="r" b="b"/>
            <a:pathLst>
              <a:path w="5410200" h="533400">
                <a:moveTo>
                  <a:pt x="76202" y="0"/>
                </a:moveTo>
                <a:lnTo>
                  <a:pt x="5333998" y="0"/>
                </a:lnTo>
                <a:cubicBezTo>
                  <a:pt x="5376083" y="0"/>
                  <a:pt x="5410200" y="34117"/>
                  <a:pt x="5410200" y="76202"/>
                </a:cubicBezTo>
                <a:lnTo>
                  <a:pt x="5410200" y="457198"/>
                </a:lnTo>
                <a:cubicBezTo>
                  <a:pt x="5410200" y="499283"/>
                  <a:pt x="5376083" y="533400"/>
                  <a:pt x="53339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5"/>
          <p:cNvSpPr/>
          <p:nvPr/>
        </p:nvSpPr>
        <p:spPr>
          <a:xfrm>
            <a:off x="6572250" y="501002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6"/>
          <p:cNvSpPr/>
          <p:nvPr/>
        </p:nvSpPr>
        <p:spPr>
          <a:xfrm>
            <a:off x="6800850" y="4971929"/>
            <a:ext cx="4933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การติดตาม: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รายงานผลทุก 6 เดือน ปรับปรุงนโยบายตามผลการประเมิน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104900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INTEGRATION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เชื่อมทุกส่วนเป็นเรื่องเดียว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0020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การเล่าเรื่องที่ลื่นไหลจากต้นจนจบ</a:t>
            </a:r>
            <a:endParaRPr lang="en-US" sz="1600" dirty="0">
              <a:solidFill>
                <a:srgbClr val="002060"/>
              </a:solidFill>
            </a:endParaRPr>
          </a:p>
        </p:txBody>
      </p:sp>
      <p:sp>
        <p:nvSpPr>
          <p:cNvPr id="6" name="Shape 4"/>
          <p:cNvSpPr/>
          <p:nvPr/>
        </p:nvSpPr>
        <p:spPr>
          <a:xfrm>
            <a:off x="1000125" y="2286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1240631" y="25241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51079" y="0"/>
                  <a:pt x="158614" y="4521"/>
                  <a:pt x="162520" y="11720"/>
                </a:cubicBezTo>
                <a:lnTo>
                  <a:pt x="283071" y="234962"/>
                </a:lnTo>
                <a:cubicBezTo>
                  <a:pt x="286810" y="241883"/>
                  <a:pt x="286643" y="250254"/>
                  <a:pt x="282625" y="257008"/>
                </a:cubicBezTo>
                <a:cubicBezTo>
                  <a:pt x="278606" y="263761"/>
                  <a:pt x="271295" y="267891"/>
                  <a:pt x="263426" y="267891"/>
                </a:cubicBezTo>
                <a:lnTo>
                  <a:pt x="22324" y="267891"/>
                </a:lnTo>
                <a:cubicBezTo>
                  <a:pt x="14455" y="267891"/>
                  <a:pt x="7200" y="263761"/>
                  <a:pt x="3125" y="257008"/>
                </a:cubicBezTo>
                <a:cubicBezTo>
                  <a:pt x="-949" y="250254"/>
                  <a:pt x="-1060" y="241883"/>
                  <a:pt x="2679" y="234962"/>
                </a:cubicBezTo>
                <a:lnTo>
                  <a:pt x="123230" y="11720"/>
                </a:lnTo>
                <a:cubicBezTo>
                  <a:pt x="127136" y="4521"/>
                  <a:pt x="134671" y="0"/>
                  <a:pt x="142875" y="0"/>
                </a:cubicBezTo>
                <a:close/>
                <a:moveTo>
                  <a:pt x="142875" y="93762"/>
                </a:moveTo>
                <a:cubicBezTo>
                  <a:pt x="135452" y="93762"/>
                  <a:pt x="129480" y="99733"/>
                  <a:pt x="129480" y="107156"/>
                </a:cubicBezTo>
                <a:lnTo>
                  <a:pt x="129480" y="169664"/>
                </a:lnTo>
                <a:cubicBezTo>
                  <a:pt x="129480" y="177087"/>
                  <a:pt x="135452" y="183059"/>
                  <a:pt x="142875" y="183059"/>
                </a:cubicBezTo>
                <a:cubicBezTo>
                  <a:pt x="150298" y="183059"/>
                  <a:pt x="156270" y="177087"/>
                  <a:pt x="156270" y="169664"/>
                </a:cubicBezTo>
                <a:lnTo>
                  <a:pt x="156270" y="107156"/>
                </a:lnTo>
                <a:cubicBezTo>
                  <a:pt x="156270" y="99733"/>
                  <a:pt x="150298" y="93762"/>
                  <a:pt x="142875" y="93762"/>
                </a:cubicBezTo>
                <a:close/>
                <a:moveTo>
                  <a:pt x="157776" y="214313"/>
                </a:moveTo>
                <a:cubicBezTo>
                  <a:pt x="158115" y="208781"/>
                  <a:pt x="155357" y="203519"/>
                  <a:pt x="150615" y="200651"/>
                </a:cubicBezTo>
                <a:cubicBezTo>
                  <a:pt x="145874" y="197783"/>
                  <a:pt x="139932" y="197783"/>
                  <a:pt x="135190" y="200651"/>
                </a:cubicBezTo>
                <a:cubicBezTo>
                  <a:pt x="130449" y="203519"/>
                  <a:pt x="127690" y="208781"/>
                  <a:pt x="128029" y="214312"/>
                </a:cubicBezTo>
                <a:cubicBezTo>
                  <a:pt x="127690" y="219844"/>
                  <a:pt x="130449" y="225106"/>
                  <a:pt x="135190" y="227974"/>
                </a:cubicBezTo>
                <a:cubicBezTo>
                  <a:pt x="139932" y="230842"/>
                  <a:pt x="145874" y="230842"/>
                  <a:pt x="150615" y="227974"/>
                </a:cubicBezTo>
                <a:cubicBezTo>
                  <a:pt x="155357" y="225106"/>
                  <a:pt x="158115" y="219844"/>
                  <a:pt x="157776" y="21431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338138" y="3162300"/>
            <a:ext cx="2085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47663" y="3429000"/>
            <a:ext cx="2066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เด็กบริโภคน้ำตาลเกิน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419350" y="280987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3357563" y="2286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3598069" y="25241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32172" y="116086"/>
                </a:moveTo>
                <a:cubicBezTo>
                  <a:pt x="232172" y="141703"/>
                  <a:pt x="223856" y="165367"/>
                  <a:pt x="209848" y="184565"/>
                </a:cubicBezTo>
                <a:lnTo>
                  <a:pt x="280504" y="255277"/>
                </a:lnTo>
                <a:cubicBezTo>
                  <a:pt x="287480" y="262254"/>
                  <a:pt x="287480" y="273583"/>
                  <a:pt x="280504" y="280560"/>
                </a:cubicBezTo>
                <a:cubicBezTo>
                  <a:pt x="273527" y="287536"/>
                  <a:pt x="262198" y="287536"/>
                  <a:pt x="255222" y="280560"/>
                </a:cubicBezTo>
                <a:lnTo>
                  <a:pt x="184565" y="209848"/>
                </a:lnTo>
                <a:cubicBezTo>
                  <a:pt x="165367" y="223856"/>
                  <a:pt x="141703" y="232172"/>
                  <a:pt x="116086" y="232172"/>
                </a:cubicBezTo>
                <a:cubicBezTo>
                  <a:pt x="51960" y="232172"/>
                  <a:pt x="0" y="180212"/>
                  <a:pt x="0" y="116086"/>
                </a:cubicBezTo>
                <a:cubicBezTo>
                  <a:pt x="0" y="51960"/>
                  <a:pt x="51960" y="0"/>
                  <a:pt x="116086" y="0"/>
                </a:cubicBezTo>
                <a:cubicBezTo>
                  <a:pt x="180212" y="0"/>
                  <a:pt x="232172" y="51960"/>
                  <a:pt x="232172" y="116086"/>
                </a:cubicBezTo>
                <a:close/>
                <a:moveTo>
                  <a:pt x="116086" y="196453"/>
                </a:moveTo>
                <a:cubicBezTo>
                  <a:pt x="160442" y="196453"/>
                  <a:pt x="196453" y="160442"/>
                  <a:pt x="196453" y="116086"/>
                </a:cubicBezTo>
                <a:cubicBezTo>
                  <a:pt x="196453" y="71730"/>
                  <a:pt x="160442" y="35719"/>
                  <a:pt x="116086" y="35719"/>
                </a:cubicBezTo>
                <a:cubicBezTo>
                  <a:pt x="71730" y="35719"/>
                  <a:pt x="35719" y="71730"/>
                  <a:pt x="35719" y="116086"/>
                </a:cubicBezTo>
                <a:cubicBezTo>
                  <a:pt x="35719" y="160442"/>
                  <a:pt x="71730" y="196453"/>
                  <a:pt x="116086" y="19645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2695575" y="3162300"/>
            <a:ext cx="2085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705100" y="3429000"/>
            <a:ext cx="2066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ขาดนโยบาย ขาดการตรวจสอบ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776788" y="280987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715000" y="2286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5955506" y="25241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6789" y="80367"/>
                </a:moveTo>
                <a:cubicBezTo>
                  <a:pt x="41574" y="80367"/>
                  <a:pt x="53578" y="68363"/>
                  <a:pt x="53578" y="53578"/>
                </a:cubicBezTo>
                <a:cubicBezTo>
                  <a:pt x="53578" y="38793"/>
                  <a:pt x="41574" y="26789"/>
                  <a:pt x="26789" y="26789"/>
                </a:cubicBezTo>
                <a:cubicBezTo>
                  <a:pt x="12004" y="26789"/>
                  <a:pt x="0" y="38793"/>
                  <a:pt x="0" y="53578"/>
                </a:cubicBezTo>
                <a:cubicBezTo>
                  <a:pt x="0" y="68363"/>
                  <a:pt x="12004" y="80367"/>
                  <a:pt x="26789" y="80367"/>
                </a:cubicBezTo>
                <a:close/>
                <a:moveTo>
                  <a:pt x="107156" y="35719"/>
                </a:moveTo>
                <a:cubicBezTo>
                  <a:pt x="97278" y="35719"/>
                  <a:pt x="89297" y="43700"/>
                  <a:pt x="89297" y="53578"/>
                </a:cubicBezTo>
                <a:cubicBezTo>
                  <a:pt x="89297" y="63457"/>
                  <a:pt x="97278" y="71438"/>
                  <a:pt x="107156" y="71438"/>
                </a:cubicBezTo>
                <a:lnTo>
                  <a:pt x="267891" y="71438"/>
                </a:lnTo>
                <a:cubicBezTo>
                  <a:pt x="277769" y="71438"/>
                  <a:pt x="285750" y="63457"/>
                  <a:pt x="285750" y="53578"/>
                </a:cubicBezTo>
                <a:cubicBezTo>
                  <a:pt x="285750" y="43700"/>
                  <a:pt x="277769" y="35719"/>
                  <a:pt x="267891" y="35719"/>
                </a:cubicBezTo>
                <a:lnTo>
                  <a:pt x="107156" y="35719"/>
                </a:lnTo>
                <a:close/>
                <a:moveTo>
                  <a:pt x="107156" y="125016"/>
                </a:moveTo>
                <a:cubicBezTo>
                  <a:pt x="97278" y="125016"/>
                  <a:pt x="89297" y="132997"/>
                  <a:pt x="89297" y="142875"/>
                </a:cubicBezTo>
                <a:cubicBezTo>
                  <a:pt x="89297" y="152753"/>
                  <a:pt x="97278" y="160734"/>
                  <a:pt x="107156" y="160734"/>
                </a:cubicBezTo>
                <a:lnTo>
                  <a:pt x="267891" y="160734"/>
                </a:lnTo>
                <a:cubicBezTo>
                  <a:pt x="277769" y="160734"/>
                  <a:pt x="285750" y="152753"/>
                  <a:pt x="285750" y="142875"/>
                </a:cubicBezTo>
                <a:cubicBezTo>
                  <a:pt x="285750" y="132997"/>
                  <a:pt x="277769" y="125016"/>
                  <a:pt x="267891" y="125016"/>
                </a:cubicBezTo>
                <a:lnTo>
                  <a:pt x="107156" y="125016"/>
                </a:lnTo>
                <a:close/>
                <a:moveTo>
                  <a:pt x="107156" y="214313"/>
                </a:moveTo>
                <a:cubicBezTo>
                  <a:pt x="97278" y="214313"/>
                  <a:pt x="89297" y="222293"/>
                  <a:pt x="89297" y="232172"/>
                </a:cubicBezTo>
                <a:cubicBezTo>
                  <a:pt x="89297" y="242050"/>
                  <a:pt x="97278" y="250031"/>
                  <a:pt x="107156" y="250031"/>
                </a:cubicBezTo>
                <a:lnTo>
                  <a:pt x="267891" y="250031"/>
                </a:lnTo>
                <a:cubicBezTo>
                  <a:pt x="277769" y="250031"/>
                  <a:pt x="285750" y="242050"/>
                  <a:pt x="285750" y="232172"/>
                </a:cubicBezTo>
                <a:cubicBezTo>
                  <a:pt x="285750" y="222293"/>
                  <a:pt x="277769" y="214313"/>
                  <a:pt x="267891" y="214313"/>
                </a:cubicBezTo>
                <a:lnTo>
                  <a:pt x="107156" y="214313"/>
                </a:lnTo>
                <a:close/>
                <a:moveTo>
                  <a:pt x="26789" y="258961"/>
                </a:moveTo>
                <a:cubicBezTo>
                  <a:pt x="41574" y="258961"/>
                  <a:pt x="53578" y="246957"/>
                  <a:pt x="53578" y="232172"/>
                </a:cubicBezTo>
                <a:cubicBezTo>
                  <a:pt x="53578" y="217387"/>
                  <a:pt x="41574" y="205383"/>
                  <a:pt x="26789" y="205383"/>
                </a:cubicBezTo>
                <a:cubicBezTo>
                  <a:pt x="12004" y="205383"/>
                  <a:pt x="0" y="217387"/>
                  <a:pt x="0" y="232172"/>
                </a:cubicBezTo>
                <a:cubicBezTo>
                  <a:pt x="0" y="246957"/>
                  <a:pt x="12004" y="258961"/>
                  <a:pt x="26789" y="258961"/>
                </a:cubicBezTo>
                <a:close/>
                <a:moveTo>
                  <a:pt x="53578" y="142875"/>
                </a:moveTo>
                <a:cubicBezTo>
                  <a:pt x="53578" y="128090"/>
                  <a:pt x="41574" y="116086"/>
                  <a:pt x="26789" y="116086"/>
                </a:cubicBezTo>
                <a:cubicBezTo>
                  <a:pt x="12004" y="116086"/>
                  <a:pt x="0" y="128090"/>
                  <a:pt x="0" y="142875"/>
                </a:cubicBezTo>
                <a:cubicBezTo>
                  <a:pt x="0" y="157660"/>
                  <a:pt x="12004" y="169664"/>
                  <a:pt x="26789" y="169664"/>
                </a:cubicBezTo>
                <a:cubicBezTo>
                  <a:pt x="41574" y="169664"/>
                  <a:pt x="53578" y="157660"/>
                  <a:pt x="53578" y="14287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5053013" y="3162300"/>
            <a:ext cx="2085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ทางเลือก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62538" y="3429000"/>
            <a:ext cx="2066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B C พร้อม MCDA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34225" y="280987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8072438" y="2286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8348663" y="25241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410450" y="3162300"/>
            <a:ext cx="2085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419975" y="3429000"/>
            <a:ext cx="2066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ห้ามน้ำตาลเกิน 6 กรัม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9491663" y="280987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10429875" y="2286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10670381" y="25241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74675" y="20259"/>
                </a:moveTo>
                <a:cubicBezTo>
                  <a:pt x="80758" y="24501"/>
                  <a:pt x="82209" y="32872"/>
                  <a:pt x="77967" y="38900"/>
                </a:cubicBezTo>
                <a:lnTo>
                  <a:pt x="46713" y="83548"/>
                </a:lnTo>
                <a:cubicBezTo>
                  <a:pt x="44425" y="86785"/>
                  <a:pt x="40853" y="88850"/>
                  <a:pt x="36891" y="89185"/>
                </a:cubicBezTo>
                <a:cubicBezTo>
                  <a:pt x="32928" y="89520"/>
                  <a:pt x="29021" y="88181"/>
                  <a:pt x="26231" y="85390"/>
                </a:cubicBezTo>
                <a:lnTo>
                  <a:pt x="3907" y="63066"/>
                </a:lnTo>
                <a:cubicBezTo>
                  <a:pt x="-1284" y="57820"/>
                  <a:pt x="-1284" y="49337"/>
                  <a:pt x="3907" y="44090"/>
                </a:cubicBezTo>
                <a:cubicBezTo>
                  <a:pt x="9097" y="38844"/>
                  <a:pt x="17636" y="38900"/>
                  <a:pt x="22882" y="44090"/>
                </a:cubicBezTo>
                <a:lnTo>
                  <a:pt x="33933" y="55141"/>
                </a:lnTo>
                <a:lnTo>
                  <a:pt x="56034" y="23552"/>
                </a:lnTo>
                <a:cubicBezTo>
                  <a:pt x="60275" y="17469"/>
                  <a:pt x="68647" y="16018"/>
                  <a:pt x="74675" y="20259"/>
                </a:cubicBezTo>
                <a:close/>
                <a:moveTo>
                  <a:pt x="74675" y="109556"/>
                </a:moveTo>
                <a:cubicBezTo>
                  <a:pt x="80758" y="113798"/>
                  <a:pt x="82209" y="122169"/>
                  <a:pt x="77967" y="128197"/>
                </a:cubicBezTo>
                <a:lnTo>
                  <a:pt x="46713" y="172845"/>
                </a:lnTo>
                <a:cubicBezTo>
                  <a:pt x="44425" y="176082"/>
                  <a:pt x="40853" y="178147"/>
                  <a:pt x="36891" y="178482"/>
                </a:cubicBezTo>
                <a:cubicBezTo>
                  <a:pt x="32928" y="178817"/>
                  <a:pt x="29021" y="177478"/>
                  <a:pt x="26231" y="174687"/>
                </a:cubicBezTo>
                <a:lnTo>
                  <a:pt x="3907" y="152363"/>
                </a:lnTo>
                <a:cubicBezTo>
                  <a:pt x="-1339" y="147117"/>
                  <a:pt x="-1339" y="138633"/>
                  <a:pt x="3907" y="133443"/>
                </a:cubicBezTo>
                <a:cubicBezTo>
                  <a:pt x="9153" y="128253"/>
                  <a:pt x="17636" y="128197"/>
                  <a:pt x="22827" y="133443"/>
                </a:cubicBezTo>
                <a:lnTo>
                  <a:pt x="33877" y="144494"/>
                </a:lnTo>
                <a:lnTo>
                  <a:pt x="55978" y="112905"/>
                </a:lnTo>
                <a:cubicBezTo>
                  <a:pt x="60220" y="106821"/>
                  <a:pt x="68591" y="105370"/>
                  <a:pt x="74619" y="109612"/>
                </a:cubicBezTo>
                <a:close/>
                <a:moveTo>
                  <a:pt x="125016" y="53578"/>
                </a:moveTo>
                <a:cubicBezTo>
                  <a:pt x="125016" y="43700"/>
                  <a:pt x="132997" y="35719"/>
                  <a:pt x="142875" y="35719"/>
                </a:cubicBezTo>
                <a:lnTo>
                  <a:pt x="267891" y="35719"/>
                </a:lnTo>
                <a:cubicBezTo>
                  <a:pt x="277769" y="35719"/>
                  <a:pt x="285750" y="43700"/>
                  <a:pt x="285750" y="53578"/>
                </a:cubicBezTo>
                <a:cubicBezTo>
                  <a:pt x="285750" y="63457"/>
                  <a:pt x="277769" y="71438"/>
                  <a:pt x="267891" y="71438"/>
                </a:cubicBezTo>
                <a:lnTo>
                  <a:pt x="142875" y="71438"/>
                </a:lnTo>
                <a:cubicBezTo>
                  <a:pt x="132997" y="71438"/>
                  <a:pt x="125016" y="63457"/>
                  <a:pt x="125016" y="53578"/>
                </a:cubicBezTo>
                <a:close/>
                <a:moveTo>
                  <a:pt x="125016" y="142875"/>
                </a:moveTo>
                <a:cubicBezTo>
                  <a:pt x="125016" y="132997"/>
                  <a:pt x="132997" y="125016"/>
                  <a:pt x="142875" y="125016"/>
                </a:cubicBezTo>
                <a:lnTo>
                  <a:pt x="267891" y="125016"/>
                </a:lnTo>
                <a:cubicBezTo>
                  <a:pt x="277769" y="125016"/>
                  <a:pt x="285750" y="132997"/>
                  <a:pt x="285750" y="142875"/>
                </a:cubicBezTo>
                <a:cubicBezTo>
                  <a:pt x="285750" y="152753"/>
                  <a:pt x="277769" y="160734"/>
                  <a:pt x="267891" y="160734"/>
                </a:cubicBezTo>
                <a:lnTo>
                  <a:pt x="142875" y="160734"/>
                </a:lnTo>
                <a:cubicBezTo>
                  <a:pt x="132997" y="160734"/>
                  <a:pt x="125016" y="152753"/>
                  <a:pt x="125016" y="142875"/>
                </a:cubicBezTo>
                <a:close/>
                <a:moveTo>
                  <a:pt x="89297" y="232172"/>
                </a:moveTo>
                <a:cubicBezTo>
                  <a:pt x="89297" y="222293"/>
                  <a:pt x="97278" y="214313"/>
                  <a:pt x="107156" y="214313"/>
                </a:cubicBezTo>
                <a:lnTo>
                  <a:pt x="267891" y="214313"/>
                </a:lnTo>
                <a:cubicBezTo>
                  <a:pt x="277769" y="214313"/>
                  <a:pt x="285750" y="222293"/>
                  <a:pt x="285750" y="232172"/>
                </a:cubicBezTo>
                <a:cubicBezTo>
                  <a:pt x="285750" y="242050"/>
                  <a:pt x="277769" y="250031"/>
                  <a:pt x="267891" y="250031"/>
                </a:cubicBezTo>
                <a:lnTo>
                  <a:pt x="107156" y="250031"/>
                </a:lnTo>
                <a:cubicBezTo>
                  <a:pt x="97278" y="250031"/>
                  <a:pt x="89297" y="242050"/>
                  <a:pt x="89297" y="232172"/>
                </a:cubicBezTo>
                <a:close/>
                <a:moveTo>
                  <a:pt x="35719" y="209848"/>
                </a:moveTo>
                <a:cubicBezTo>
                  <a:pt x="48040" y="209848"/>
                  <a:pt x="58043" y="219851"/>
                  <a:pt x="58043" y="232172"/>
                </a:cubicBezTo>
                <a:cubicBezTo>
                  <a:pt x="58043" y="244493"/>
                  <a:pt x="48040" y="254496"/>
                  <a:pt x="35719" y="254496"/>
                </a:cubicBezTo>
                <a:cubicBezTo>
                  <a:pt x="23398" y="254496"/>
                  <a:pt x="13395" y="244493"/>
                  <a:pt x="13395" y="232172"/>
                </a:cubicBezTo>
                <a:cubicBezTo>
                  <a:pt x="13395" y="219851"/>
                  <a:pt x="23398" y="209848"/>
                  <a:pt x="35719" y="20984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9767888" y="3162300"/>
            <a:ext cx="2085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การนำไปใช้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777413" y="3429000"/>
            <a:ext cx="2066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phases + M&amp;E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1000" y="3848100"/>
            <a:ext cx="11430000" cy="1905000"/>
          </a:xfrm>
          <a:custGeom>
            <a:avLst/>
            <a:gdLst/>
            <a:ahLst/>
            <a:cxnLst/>
            <a:rect l="l" t="t" r="r" b="b"/>
            <a:pathLst>
              <a:path w="11430000" h="1905000">
                <a:moveTo>
                  <a:pt x="76200" y="0"/>
                </a:moveTo>
                <a:lnTo>
                  <a:pt x="11353800" y="0"/>
                </a:lnTo>
                <a:cubicBezTo>
                  <a:pt x="11395856" y="0"/>
                  <a:pt x="11430000" y="34144"/>
                  <a:pt x="11430000" y="76200"/>
                </a:cubicBezTo>
                <a:lnTo>
                  <a:pt x="11430000" y="1828800"/>
                </a:lnTo>
                <a:cubicBezTo>
                  <a:pt x="11430000" y="1870856"/>
                  <a:pt x="11395856" y="1905000"/>
                  <a:pt x="11353800" y="1905000"/>
                </a:cubicBezTo>
                <a:lnTo>
                  <a:pt x="76200" y="1905000"/>
                </a:lnTo>
                <a:cubicBezTo>
                  <a:pt x="34144" y="1905000"/>
                  <a:pt x="0" y="1870856"/>
                  <a:pt x="0" y="1828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523875" y="4038600"/>
            <a:ext cx="11144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หลักการสำคัญ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590675" y="4457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1766888" y="46482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87300" y="42863"/>
                </a:moveTo>
                <a:cubicBezTo>
                  <a:pt x="179889" y="42863"/>
                  <a:pt x="172700" y="44872"/>
                  <a:pt x="166405" y="48533"/>
                </a:cubicBezTo>
                <a:cubicBezTo>
                  <a:pt x="159350" y="41389"/>
                  <a:pt x="151135" y="35406"/>
                  <a:pt x="142071" y="30897"/>
                </a:cubicBezTo>
                <a:cubicBezTo>
                  <a:pt x="154662" y="20181"/>
                  <a:pt x="170691" y="14288"/>
                  <a:pt x="187300" y="14288"/>
                </a:cubicBezTo>
                <a:cubicBezTo>
                  <a:pt x="225876" y="14288"/>
                  <a:pt x="257175" y="45541"/>
                  <a:pt x="257175" y="84162"/>
                </a:cubicBezTo>
                <a:cubicBezTo>
                  <a:pt x="257175" y="102691"/>
                  <a:pt x="249808" y="120461"/>
                  <a:pt x="236726" y="133543"/>
                </a:cubicBezTo>
                <a:lnTo>
                  <a:pt x="204981" y="165289"/>
                </a:lnTo>
                <a:cubicBezTo>
                  <a:pt x="191899" y="178371"/>
                  <a:pt x="174129" y="185738"/>
                  <a:pt x="155600" y="185738"/>
                </a:cubicBezTo>
                <a:cubicBezTo>
                  <a:pt x="117024" y="185738"/>
                  <a:pt x="85725" y="154484"/>
                  <a:pt x="85725" y="115863"/>
                </a:cubicBezTo>
                <a:cubicBezTo>
                  <a:pt x="85725" y="115193"/>
                  <a:pt x="85725" y="114523"/>
                  <a:pt x="85770" y="113854"/>
                </a:cubicBezTo>
                <a:cubicBezTo>
                  <a:pt x="85993" y="105951"/>
                  <a:pt x="92556" y="99745"/>
                  <a:pt x="100459" y="99968"/>
                </a:cubicBezTo>
                <a:cubicBezTo>
                  <a:pt x="108362" y="100191"/>
                  <a:pt x="114568" y="106754"/>
                  <a:pt x="114345" y="114657"/>
                </a:cubicBezTo>
                <a:cubicBezTo>
                  <a:pt x="114345" y="115059"/>
                  <a:pt x="114345" y="115461"/>
                  <a:pt x="114345" y="115818"/>
                </a:cubicBezTo>
                <a:cubicBezTo>
                  <a:pt x="114345" y="138633"/>
                  <a:pt x="132829" y="157118"/>
                  <a:pt x="155644" y="157118"/>
                </a:cubicBezTo>
                <a:cubicBezTo>
                  <a:pt x="166583" y="157118"/>
                  <a:pt x="177076" y="152787"/>
                  <a:pt x="184845" y="145018"/>
                </a:cubicBezTo>
                <a:lnTo>
                  <a:pt x="216590" y="113273"/>
                </a:lnTo>
                <a:cubicBezTo>
                  <a:pt x="224314" y="105549"/>
                  <a:pt x="228689" y="95012"/>
                  <a:pt x="228689" y="84073"/>
                </a:cubicBezTo>
                <a:cubicBezTo>
                  <a:pt x="228689" y="61258"/>
                  <a:pt x="210205" y="42773"/>
                  <a:pt x="187389" y="42773"/>
                </a:cubicBezTo>
                <a:close/>
                <a:moveTo>
                  <a:pt x="122873" y="77376"/>
                </a:moveTo>
                <a:cubicBezTo>
                  <a:pt x="122024" y="77019"/>
                  <a:pt x="121176" y="76527"/>
                  <a:pt x="120417" y="75992"/>
                </a:cubicBezTo>
                <a:cubicBezTo>
                  <a:pt x="114791" y="73089"/>
                  <a:pt x="108362" y="71438"/>
                  <a:pt x="101620" y="71438"/>
                </a:cubicBezTo>
                <a:cubicBezTo>
                  <a:pt x="90681" y="71438"/>
                  <a:pt x="80189" y="75768"/>
                  <a:pt x="72420" y="83537"/>
                </a:cubicBezTo>
                <a:lnTo>
                  <a:pt x="40675" y="115282"/>
                </a:lnTo>
                <a:cubicBezTo>
                  <a:pt x="32951" y="123006"/>
                  <a:pt x="28575" y="133543"/>
                  <a:pt x="28575" y="144482"/>
                </a:cubicBezTo>
                <a:cubicBezTo>
                  <a:pt x="28575" y="167298"/>
                  <a:pt x="47059" y="185782"/>
                  <a:pt x="69875" y="185782"/>
                </a:cubicBezTo>
                <a:cubicBezTo>
                  <a:pt x="77242" y="185782"/>
                  <a:pt x="84430" y="183818"/>
                  <a:pt x="90726" y="180156"/>
                </a:cubicBezTo>
                <a:cubicBezTo>
                  <a:pt x="97780" y="187300"/>
                  <a:pt x="105995" y="193283"/>
                  <a:pt x="115104" y="197793"/>
                </a:cubicBezTo>
                <a:cubicBezTo>
                  <a:pt x="102513" y="208464"/>
                  <a:pt x="86529" y="214402"/>
                  <a:pt x="69875" y="214402"/>
                </a:cubicBezTo>
                <a:cubicBezTo>
                  <a:pt x="31299" y="214402"/>
                  <a:pt x="0" y="183148"/>
                  <a:pt x="0" y="144527"/>
                </a:cubicBezTo>
                <a:cubicBezTo>
                  <a:pt x="0" y="125998"/>
                  <a:pt x="7367" y="108228"/>
                  <a:pt x="20449" y="95146"/>
                </a:cubicBezTo>
                <a:lnTo>
                  <a:pt x="52194" y="63401"/>
                </a:lnTo>
                <a:cubicBezTo>
                  <a:pt x="65276" y="50319"/>
                  <a:pt x="83046" y="42952"/>
                  <a:pt x="101575" y="42952"/>
                </a:cubicBezTo>
                <a:cubicBezTo>
                  <a:pt x="140241" y="42952"/>
                  <a:pt x="171450" y="74474"/>
                  <a:pt x="171450" y="113005"/>
                </a:cubicBezTo>
                <a:cubicBezTo>
                  <a:pt x="171450" y="113586"/>
                  <a:pt x="171450" y="114166"/>
                  <a:pt x="171450" y="114746"/>
                </a:cubicBezTo>
                <a:cubicBezTo>
                  <a:pt x="171271" y="122649"/>
                  <a:pt x="164708" y="128855"/>
                  <a:pt x="156805" y="128677"/>
                </a:cubicBezTo>
                <a:cubicBezTo>
                  <a:pt x="148903" y="128498"/>
                  <a:pt x="142696" y="121935"/>
                  <a:pt x="142875" y="114032"/>
                </a:cubicBezTo>
                <a:cubicBezTo>
                  <a:pt x="142875" y="113675"/>
                  <a:pt x="142875" y="113362"/>
                  <a:pt x="142875" y="113005"/>
                </a:cubicBezTo>
                <a:cubicBezTo>
                  <a:pt x="142875" y="97959"/>
                  <a:pt x="134838" y="84743"/>
                  <a:pt x="122873" y="77465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33400" y="5143500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เชื่อมโยง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38163" y="5372100"/>
            <a:ext cx="271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ทุกส่วนต้องเชื่อมกัน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391025" y="4457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4595813" y="46482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3333750" y="5143500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ใช้ข้อมูล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3338513" y="5372100"/>
            <a:ext cx="271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baseline/target/source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191375" y="4457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7381875" y="46482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42863"/>
                </a:moveTo>
                <a:cubicBezTo>
                  <a:pt x="228600" y="65276"/>
                  <a:pt x="202213" y="98718"/>
                  <a:pt x="190827" y="112068"/>
                </a:cubicBezTo>
                <a:cubicBezTo>
                  <a:pt x="189131" y="114032"/>
                  <a:pt x="186630" y="114791"/>
                  <a:pt x="184353" y="114300"/>
                </a:cubicBezTo>
                <a:lnTo>
                  <a:pt x="142875" y="114300"/>
                </a:lnTo>
                <a:cubicBezTo>
                  <a:pt x="134972" y="114300"/>
                  <a:pt x="128588" y="120685"/>
                  <a:pt x="128588" y="128588"/>
                </a:cubicBezTo>
                <a:cubicBezTo>
                  <a:pt x="128588" y="136490"/>
                  <a:pt x="134972" y="142875"/>
                  <a:pt x="142875" y="142875"/>
                </a:cubicBezTo>
                <a:lnTo>
                  <a:pt x="185738" y="142875"/>
                </a:lnTo>
                <a:cubicBezTo>
                  <a:pt x="209401" y="142875"/>
                  <a:pt x="228600" y="162074"/>
                  <a:pt x="228600" y="185738"/>
                </a:cubicBezTo>
                <a:cubicBezTo>
                  <a:pt x="228600" y="209401"/>
                  <a:pt x="209401" y="228600"/>
                  <a:pt x="185738" y="228600"/>
                </a:cubicBezTo>
                <a:lnTo>
                  <a:pt x="62329" y="228600"/>
                </a:lnTo>
                <a:cubicBezTo>
                  <a:pt x="66214" y="224180"/>
                  <a:pt x="70946" y="218509"/>
                  <a:pt x="75724" y="212169"/>
                </a:cubicBezTo>
                <a:cubicBezTo>
                  <a:pt x="78537" y="208419"/>
                  <a:pt x="81439" y="204311"/>
                  <a:pt x="84207" y="200025"/>
                </a:cubicBezTo>
                <a:lnTo>
                  <a:pt x="185738" y="200025"/>
                </a:lnTo>
                <a:cubicBezTo>
                  <a:pt x="193640" y="200025"/>
                  <a:pt x="200025" y="193640"/>
                  <a:pt x="200025" y="185738"/>
                </a:cubicBezTo>
                <a:cubicBezTo>
                  <a:pt x="200025" y="177835"/>
                  <a:pt x="193640" y="171450"/>
                  <a:pt x="185738" y="171450"/>
                </a:cubicBezTo>
                <a:lnTo>
                  <a:pt x="142875" y="171450"/>
                </a:lnTo>
                <a:cubicBezTo>
                  <a:pt x="119211" y="171450"/>
                  <a:pt x="100013" y="152251"/>
                  <a:pt x="100013" y="128588"/>
                </a:cubicBezTo>
                <a:cubicBezTo>
                  <a:pt x="100013" y="104924"/>
                  <a:pt x="119211" y="85725"/>
                  <a:pt x="142875" y="85725"/>
                </a:cubicBezTo>
                <a:lnTo>
                  <a:pt x="160645" y="85725"/>
                </a:lnTo>
                <a:cubicBezTo>
                  <a:pt x="151269" y="71661"/>
                  <a:pt x="142875" y="55498"/>
                  <a:pt x="142875" y="42863"/>
                </a:cubicBezTo>
                <a:cubicBezTo>
                  <a:pt x="142875" y="19199"/>
                  <a:pt x="162074" y="0"/>
                  <a:pt x="185738" y="0"/>
                </a:cubicBezTo>
                <a:cubicBezTo>
                  <a:pt x="209401" y="0"/>
                  <a:pt x="228600" y="19199"/>
                  <a:pt x="228600" y="42863"/>
                </a:cubicBezTo>
                <a:close/>
                <a:moveTo>
                  <a:pt x="52283" y="218376"/>
                </a:moveTo>
                <a:cubicBezTo>
                  <a:pt x="50587" y="220295"/>
                  <a:pt x="49069" y="221992"/>
                  <a:pt x="47774" y="223421"/>
                </a:cubicBezTo>
                <a:lnTo>
                  <a:pt x="46970" y="224314"/>
                </a:lnTo>
                <a:lnTo>
                  <a:pt x="46881" y="224224"/>
                </a:lnTo>
                <a:cubicBezTo>
                  <a:pt x="44202" y="226278"/>
                  <a:pt x="40362" y="226010"/>
                  <a:pt x="37951" y="223421"/>
                </a:cubicBezTo>
                <a:cubicBezTo>
                  <a:pt x="26700" y="211187"/>
                  <a:pt x="0" y="179710"/>
                  <a:pt x="0" y="157163"/>
                </a:cubicBezTo>
                <a:cubicBezTo>
                  <a:pt x="0" y="133499"/>
                  <a:pt x="19199" y="114300"/>
                  <a:pt x="42863" y="114300"/>
                </a:cubicBezTo>
                <a:cubicBezTo>
                  <a:pt x="66526" y="114300"/>
                  <a:pt x="85725" y="133499"/>
                  <a:pt x="85725" y="157163"/>
                </a:cubicBezTo>
                <a:cubicBezTo>
                  <a:pt x="85725" y="170557"/>
                  <a:pt x="76304" y="187077"/>
                  <a:pt x="66303" y="200873"/>
                </a:cubicBezTo>
                <a:cubicBezTo>
                  <a:pt x="61526" y="207437"/>
                  <a:pt x="56614" y="213375"/>
                  <a:pt x="52551" y="218063"/>
                </a:cubicBezTo>
                <a:lnTo>
                  <a:pt x="52283" y="218376"/>
                </a:lnTo>
                <a:close/>
                <a:moveTo>
                  <a:pt x="57150" y="157163"/>
                </a:moveTo>
                <a:cubicBezTo>
                  <a:pt x="57150" y="149277"/>
                  <a:pt x="50748" y="142875"/>
                  <a:pt x="42863" y="142875"/>
                </a:cubicBezTo>
                <a:cubicBezTo>
                  <a:pt x="34977" y="142875"/>
                  <a:pt x="28575" y="149277"/>
                  <a:pt x="28575" y="157163"/>
                </a:cubicBezTo>
                <a:cubicBezTo>
                  <a:pt x="28575" y="165048"/>
                  <a:pt x="34977" y="171450"/>
                  <a:pt x="42863" y="171450"/>
                </a:cubicBezTo>
                <a:cubicBezTo>
                  <a:pt x="50748" y="171450"/>
                  <a:pt x="57150" y="165048"/>
                  <a:pt x="57150" y="157163"/>
                </a:cubicBezTo>
                <a:close/>
                <a:moveTo>
                  <a:pt x="185738" y="57150"/>
                </a:moveTo>
                <a:cubicBezTo>
                  <a:pt x="193623" y="57150"/>
                  <a:pt x="200025" y="50748"/>
                  <a:pt x="200025" y="42863"/>
                </a:cubicBezTo>
                <a:cubicBezTo>
                  <a:pt x="200025" y="34977"/>
                  <a:pt x="193623" y="28575"/>
                  <a:pt x="185738" y="28575"/>
                </a:cubicBezTo>
                <a:cubicBezTo>
                  <a:pt x="177852" y="28575"/>
                  <a:pt x="171450" y="34977"/>
                  <a:pt x="171450" y="42863"/>
                </a:cubicBezTo>
                <a:cubicBezTo>
                  <a:pt x="171450" y="50748"/>
                  <a:pt x="177852" y="57150"/>
                  <a:pt x="185738" y="5715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6134100" y="5143500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มีเหตุผล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138863" y="5372100"/>
            <a:ext cx="271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ToC + Logic Model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991725" y="4457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10182225" y="46482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8934450" y="5143500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ติดตามผล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939213" y="5372100"/>
            <a:ext cx="271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KPI + Timeline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315200" y="0"/>
            <a:ext cx="4876800" cy="6858000"/>
          </a:xfrm>
          <a:custGeom>
            <a:avLst/>
            <a:gdLst/>
            <a:ahLst/>
            <a:cxnLst/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1190625"/>
            <a:ext cx="662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CASE STUDY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495425"/>
            <a:ext cx="67246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Case Snapshot: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NCD Prevention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2505075"/>
            <a:ext cx="6638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ตัวอย่างชุดเอกสารที่ครบถ้วน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3000375"/>
            <a:ext cx="3181350" cy="1371600"/>
          </a:xfrm>
          <a:custGeom>
            <a:avLst/>
            <a:gdLst/>
            <a:ahLst/>
            <a:cxnLst/>
            <a:rect l="l" t="t" r="r" b="b"/>
            <a:pathLst>
              <a:path w="3181350" h="1371600">
                <a:moveTo>
                  <a:pt x="38100" y="0"/>
                </a:moveTo>
                <a:lnTo>
                  <a:pt x="3105144" y="0"/>
                </a:lnTo>
                <a:cubicBezTo>
                  <a:pt x="3147231" y="0"/>
                  <a:pt x="3181350" y="34119"/>
                  <a:pt x="3181350" y="76206"/>
                </a:cubicBezTo>
                <a:lnTo>
                  <a:pt x="3181350" y="1295394"/>
                </a:lnTo>
                <a:cubicBezTo>
                  <a:pt x="3181350" y="1337481"/>
                  <a:pt x="3147231" y="1371600"/>
                  <a:pt x="3105144" y="1371600"/>
                </a:cubicBezTo>
                <a:lnTo>
                  <a:pt x="38100" y="1371600"/>
                </a:lnTo>
                <a:cubicBezTo>
                  <a:pt x="17072" y="1371600"/>
                  <a:pt x="0" y="1354528"/>
                  <a:pt x="0" y="1333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400050" y="3000375"/>
            <a:ext cx="38100" cy="1371600"/>
          </a:xfrm>
          <a:custGeom>
            <a:avLst/>
            <a:gdLst/>
            <a:ahLst/>
            <a:cxnLst/>
            <a:rect l="l" t="t" r="r" b="b"/>
            <a:pathLst>
              <a:path w="38100" h="1371600">
                <a:moveTo>
                  <a:pt x="38100" y="0"/>
                </a:moveTo>
                <a:lnTo>
                  <a:pt x="38100" y="0"/>
                </a:lnTo>
                <a:lnTo>
                  <a:pt x="38100" y="1371600"/>
                </a:lnTo>
                <a:lnTo>
                  <a:pt x="38100" y="1371600"/>
                </a:lnTo>
                <a:cubicBezTo>
                  <a:pt x="17072" y="1371600"/>
                  <a:pt x="0" y="1354528"/>
                  <a:pt x="0" y="1333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00075" y="3171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14300" y="60722"/>
                </a:moveTo>
                <a:cubicBezTo>
                  <a:pt x="120238" y="60722"/>
                  <a:pt x="125016" y="65499"/>
                  <a:pt x="125016" y="71438"/>
                </a:cubicBezTo>
                <a:lnTo>
                  <a:pt x="125016" y="121444"/>
                </a:lnTo>
                <a:cubicBezTo>
                  <a:pt x="125016" y="127382"/>
                  <a:pt x="120238" y="132159"/>
                  <a:pt x="114300" y="132159"/>
                </a:cubicBezTo>
                <a:cubicBezTo>
                  <a:pt x="108362" y="132159"/>
                  <a:pt x="103584" y="127382"/>
                  <a:pt x="103584" y="121444"/>
                </a:cubicBezTo>
                <a:lnTo>
                  <a:pt x="103584" y="71438"/>
                </a:lnTo>
                <a:cubicBezTo>
                  <a:pt x="103584" y="65499"/>
                  <a:pt x="108362" y="60722"/>
                  <a:pt x="114300" y="60722"/>
                </a:cubicBezTo>
                <a:close/>
                <a:moveTo>
                  <a:pt x="102379" y="157163"/>
                </a:moveTo>
                <a:cubicBezTo>
                  <a:pt x="102108" y="152738"/>
                  <a:pt x="104314" y="148528"/>
                  <a:pt x="108108" y="146233"/>
                </a:cubicBezTo>
                <a:cubicBezTo>
                  <a:pt x="111901" y="143939"/>
                  <a:pt x="116654" y="143939"/>
                  <a:pt x="120448" y="146233"/>
                </a:cubicBezTo>
                <a:cubicBezTo>
                  <a:pt x="124241" y="148528"/>
                  <a:pt x="126448" y="152738"/>
                  <a:pt x="126176" y="157162"/>
                </a:cubicBezTo>
                <a:cubicBezTo>
                  <a:pt x="126448" y="161587"/>
                  <a:pt x="124241" y="165797"/>
                  <a:pt x="120448" y="168092"/>
                </a:cubicBezTo>
                <a:cubicBezTo>
                  <a:pt x="116654" y="170386"/>
                  <a:pt x="111901" y="170386"/>
                  <a:pt x="108108" y="168092"/>
                </a:cubicBezTo>
                <a:cubicBezTo>
                  <a:pt x="104314" y="165797"/>
                  <a:pt x="102108" y="161587"/>
                  <a:pt x="102379" y="157163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71550" y="3152775"/>
            <a:ext cx="742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3533775"/>
            <a:ext cx="29337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เด็กไทย 65% บริโภคน้ำตาลเกินมาตรฐาน WHO ส่งผลให้โรคอ้วนและเบาหวานเพิ่มขึ้น 15%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752850" y="3000375"/>
            <a:ext cx="3181350" cy="1371600"/>
          </a:xfrm>
          <a:custGeom>
            <a:avLst/>
            <a:gdLst/>
            <a:ahLst/>
            <a:cxnLst/>
            <a:rect l="l" t="t" r="r" b="b"/>
            <a:pathLst>
              <a:path w="3181350" h="1371600">
                <a:moveTo>
                  <a:pt x="38100" y="0"/>
                </a:moveTo>
                <a:lnTo>
                  <a:pt x="3105144" y="0"/>
                </a:lnTo>
                <a:cubicBezTo>
                  <a:pt x="3147231" y="0"/>
                  <a:pt x="3181350" y="34119"/>
                  <a:pt x="3181350" y="76206"/>
                </a:cubicBezTo>
                <a:lnTo>
                  <a:pt x="3181350" y="1295394"/>
                </a:lnTo>
                <a:cubicBezTo>
                  <a:pt x="3181350" y="1337481"/>
                  <a:pt x="3147231" y="1371600"/>
                  <a:pt x="3105144" y="1371600"/>
                </a:cubicBezTo>
                <a:lnTo>
                  <a:pt x="38100" y="1371600"/>
                </a:lnTo>
                <a:cubicBezTo>
                  <a:pt x="17072" y="1371600"/>
                  <a:pt x="0" y="1354528"/>
                  <a:pt x="0" y="1333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3752850" y="3000375"/>
            <a:ext cx="38100" cy="1371600"/>
          </a:xfrm>
          <a:custGeom>
            <a:avLst/>
            <a:gdLst/>
            <a:ahLst/>
            <a:cxnLst/>
            <a:rect l="l" t="t" r="r" b="b"/>
            <a:pathLst>
              <a:path w="38100" h="1371600">
                <a:moveTo>
                  <a:pt x="38100" y="0"/>
                </a:moveTo>
                <a:lnTo>
                  <a:pt x="38100" y="0"/>
                </a:lnTo>
                <a:lnTo>
                  <a:pt x="38100" y="1371600"/>
                </a:lnTo>
                <a:lnTo>
                  <a:pt x="38100" y="1371600"/>
                </a:lnTo>
                <a:cubicBezTo>
                  <a:pt x="17072" y="1371600"/>
                  <a:pt x="0" y="1354528"/>
                  <a:pt x="0" y="1333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3952875" y="3171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1" y="64294"/>
                </a:moveTo>
                <a:cubicBezTo>
                  <a:pt x="33259" y="64294"/>
                  <a:pt x="42863" y="54691"/>
                  <a:pt x="42863" y="42863"/>
                </a:cubicBezTo>
                <a:cubicBezTo>
                  <a:pt x="42863" y="31034"/>
                  <a:pt x="33259" y="21431"/>
                  <a:pt x="21431" y="21431"/>
                </a:cubicBezTo>
                <a:cubicBezTo>
                  <a:pt x="9603" y="21431"/>
                  <a:pt x="0" y="31034"/>
                  <a:pt x="0" y="42863"/>
                </a:cubicBezTo>
                <a:cubicBezTo>
                  <a:pt x="0" y="54691"/>
                  <a:pt x="9603" y="64294"/>
                  <a:pt x="21431" y="64294"/>
                </a:cubicBezTo>
                <a:close/>
                <a:moveTo>
                  <a:pt x="85725" y="28575"/>
                </a:moveTo>
                <a:cubicBezTo>
                  <a:pt x="77822" y="28575"/>
                  <a:pt x="71438" y="34960"/>
                  <a:pt x="71438" y="42863"/>
                </a:cubicBezTo>
                <a:cubicBezTo>
                  <a:pt x="71438" y="50765"/>
                  <a:pt x="77822" y="57150"/>
                  <a:pt x="85725" y="57150"/>
                </a:cubicBezTo>
                <a:lnTo>
                  <a:pt x="214313" y="57150"/>
                </a:lnTo>
                <a:cubicBezTo>
                  <a:pt x="222215" y="57150"/>
                  <a:pt x="228600" y="50765"/>
                  <a:pt x="228600" y="42863"/>
                </a:cubicBezTo>
                <a:cubicBezTo>
                  <a:pt x="228600" y="34960"/>
                  <a:pt x="222215" y="28575"/>
                  <a:pt x="214313" y="28575"/>
                </a:cubicBezTo>
                <a:lnTo>
                  <a:pt x="85725" y="28575"/>
                </a:lnTo>
                <a:close/>
                <a:moveTo>
                  <a:pt x="85725" y="100013"/>
                </a:moveTo>
                <a:cubicBezTo>
                  <a:pt x="77822" y="100013"/>
                  <a:pt x="71438" y="106397"/>
                  <a:pt x="71438" y="114300"/>
                </a:cubicBezTo>
                <a:cubicBezTo>
                  <a:pt x="71438" y="122203"/>
                  <a:pt x="77822" y="128588"/>
                  <a:pt x="85725" y="128588"/>
                </a:cubicBezTo>
                <a:lnTo>
                  <a:pt x="214313" y="128588"/>
                </a:lnTo>
                <a:cubicBezTo>
                  <a:pt x="222215" y="128588"/>
                  <a:pt x="228600" y="122203"/>
                  <a:pt x="228600" y="114300"/>
                </a:cubicBezTo>
                <a:cubicBezTo>
                  <a:pt x="228600" y="106397"/>
                  <a:pt x="222215" y="100013"/>
                  <a:pt x="214313" y="100013"/>
                </a:cubicBezTo>
                <a:lnTo>
                  <a:pt x="85725" y="100013"/>
                </a:lnTo>
                <a:close/>
                <a:moveTo>
                  <a:pt x="85725" y="171450"/>
                </a:moveTo>
                <a:cubicBezTo>
                  <a:pt x="77822" y="171450"/>
                  <a:pt x="71438" y="177835"/>
                  <a:pt x="71438" y="185738"/>
                </a:cubicBezTo>
                <a:cubicBezTo>
                  <a:pt x="71438" y="193640"/>
                  <a:pt x="77822" y="200025"/>
                  <a:pt x="85725" y="200025"/>
                </a:cubicBezTo>
                <a:lnTo>
                  <a:pt x="214313" y="200025"/>
                </a:lnTo>
                <a:cubicBezTo>
                  <a:pt x="222215" y="200025"/>
                  <a:pt x="228600" y="193640"/>
                  <a:pt x="228600" y="185738"/>
                </a:cubicBezTo>
                <a:cubicBezTo>
                  <a:pt x="228600" y="177835"/>
                  <a:pt x="222215" y="171450"/>
                  <a:pt x="214313" y="171450"/>
                </a:cubicBezTo>
                <a:lnTo>
                  <a:pt x="85725" y="171450"/>
                </a:lnTo>
                <a:close/>
                <a:moveTo>
                  <a:pt x="21431" y="207169"/>
                </a:moveTo>
                <a:cubicBezTo>
                  <a:pt x="33259" y="207169"/>
                  <a:pt x="42863" y="197566"/>
                  <a:pt x="42863" y="185738"/>
                </a:cubicBezTo>
                <a:cubicBezTo>
                  <a:pt x="42863" y="173909"/>
                  <a:pt x="33259" y="164306"/>
                  <a:pt x="21431" y="164306"/>
                </a:cubicBezTo>
                <a:cubicBezTo>
                  <a:pt x="9603" y="164306"/>
                  <a:pt x="0" y="173909"/>
                  <a:pt x="0" y="185738"/>
                </a:cubicBezTo>
                <a:cubicBezTo>
                  <a:pt x="0" y="197566"/>
                  <a:pt x="9603" y="207169"/>
                  <a:pt x="21431" y="207169"/>
                </a:cubicBezTo>
                <a:close/>
                <a:moveTo>
                  <a:pt x="42863" y="114300"/>
                </a:moveTo>
                <a:cubicBezTo>
                  <a:pt x="42863" y="102472"/>
                  <a:pt x="33259" y="92869"/>
                  <a:pt x="21431" y="92869"/>
                </a:cubicBezTo>
                <a:cubicBezTo>
                  <a:pt x="9603" y="92869"/>
                  <a:pt x="0" y="102472"/>
                  <a:pt x="0" y="114300"/>
                </a:cubicBezTo>
                <a:cubicBezTo>
                  <a:pt x="0" y="126128"/>
                  <a:pt x="9603" y="135731"/>
                  <a:pt x="21431" y="135731"/>
                </a:cubicBezTo>
                <a:cubicBezTo>
                  <a:pt x="33259" y="135731"/>
                  <a:pt x="42863" y="126128"/>
                  <a:pt x="42863" y="11430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4324350" y="3152775"/>
            <a:ext cx="704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Options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924300" y="3533775"/>
            <a:ext cx="2933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A: ห้ามทั้งหมด, B: จำกัดน้ำตาล, C: ให้ความรู้ โดยใช้ MCDA ตัดสินใจเลือก B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00050" y="4524375"/>
            <a:ext cx="3181350" cy="1143000"/>
          </a:xfrm>
          <a:custGeom>
            <a:avLst/>
            <a:gdLst/>
            <a:ahLst/>
            <a:cxnLst/>
            <a:rect l="l" t="t" r="r" b="b"/>
            <a:pathLst>
              <a:path w="3181350" h="1143000">
                <a:moveTo>
                  <a:pt x="38100" y="0"/>
                </a:moveTo>
                <a:lnTo>
                  <a:pt x="3105146" y="0"/>
                </a:lnTo>
                <a:cubicBezTo>
                  <a:pt x="3147232" y="0"/>
                  <a:pt x="3181350" y="34118"/>
                  <a:pt x="3181350" y="76204"/>
                </a:cubicBezTo>
                <a:lnTo>
                  <a:pt x="3181350" y="1066796"/>
                </a:lnTo>
                <a:cubicBezTo>
                  <a:pt x="3181350" y="1108882"/>
                  <a:pt x="3147232" y="1143000"/>
                  <a:pt x="3105146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400050" y="4524375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28650" y="46958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71550" y="4676775"/>
            <a:ext cx="1466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Recommendation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71500" y="5057775"/>
            <a:ext cx="2933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ห้ามจำหน่ายเครื่องดื่มที่มีน้ำตาลเกิน 6 กรัม/100 มล. พร้อมจัดการศึกษาสุขภาพ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752850" y="4524375"/>
            <a:ext cx="3181350" cy="1143000"/>
          </a:xfrm>
          <a:custGeom>
            <a:avLst/>
            <a:gdLst/>
            <a:ahLst/>
            <a:cxnLst/>
            <a:rect l="l" t="t" r="r" b="b"/>
            <a:pathLst>
              <a:path w="3181350" h="1143000">
                <a:moveTo>
                  <a:pt x="38100" y="0"/>
                </a:moveTo>
                <a:lnTo>
                  <a:pt x="3105146" y="0"/>
                </a:lnTo>
                <a:cubicBezTo>
                  <a:pt x="3147232" y="0"/>
                  <a:pt x="3181350" y="34118"/>
                  <a:pt x="3181350" y="76204"/>
                </a:cubicBezTo>
                <a:lnTo>
                  <a:pt x="3181350" y="1066796"/>
                </a:lnTo>
                <a:cubicBezTo>
                  <a:pt x="3181350" y="1108882"/>
                  <a:pt x="3147232" y="1143000"/>
                  <a:pt x="3105146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3752850" y="4524375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3952875" y="4695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4324350" y="4676775"/>
            <a:ext cx="342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KPI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924300" y="5057775"/>
            <a:ext cx="2933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ลดน้ำตาล 20%, ลดโรคอ้วน 10%, โรงเรียนปฏิบัติ 100% ใน 3 ปี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143161" y="1352550"/>
            <a:ext cx="306705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0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✓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476536" y="2838450"/>
            <a:ext cx="2400300" cy="2667000"/>
          </a:xfrm>
          <a:custGeom>
            <a:avLst/>
            <a:gdLst/>
            <a:ahLst/>
            <a:cxnLst/>
            <a:rect l="l" t="t" r="r" b="b"/>
            <a:pathLst>
              <a:path w="2400300" h="2667000">
                <a:moveTo>
                  <a:pt x="76210" y="0"/>
                </a:moveTo>
                <a:lnTo>
                  <a:pt x="2324090" y="0"/>
                </a:lnTo>
                <a:cubicBezTo>
                  <a:pt x="2366180" y="0"/>
                  <a:pt x="2400300" y="34120"/>
                  <a:pt x="2400300" y="76210"/>
                </a:cubicBezTo>
                <a:lnTo>
                  <a:pt x="2400300" y="2590790"/>
                </a:lnTo>
                <a:cubicBezTo>
                  <a:pt x="2400300" y="2632880"/>
                  <a:pt x="2366180" y="2667000"/>
                  <a:pt x="2324090" y="2667000"/>
                </a:cubicBezTo>
                <a:lnTo>
                  <a:pt x="76210" y="2667000"/>
                </a:lnTo>
                <a:cubicBezTo>
                  <a:pt x="34120" y="2667000"/>
                  <a:pt x="0" y="2632880"/>
                  <a:pt x="0" y="259079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657511" y="3067050"/>
            <a:ext cx="2038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ครบถ้วน 7 ส่วน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667036" y="3448050"/>
            <a:ext cx="20193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→ Cause →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Option → Recommendation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Implementation → M&amp;E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705136" y="4286250"/>
            <a:ext cx="1943100" cy="990600"/>
          </a:xfrm>
          <a:custGeom>
            <a:avLst/>
            <a:gdLst/>
            <a:ahLst/>
            <a:cxnLst/>
            <a:rect l="l" t="t" r="r" b="b"/>
            <a:pathLst>
              <a:path w="1943100" h="990600">
                <a:moveTo>
                  <a:pt x="38098" y="0"/>
                </a:moveTo>
                <a:lnTo>
                  <a:pt x="1905002" y="0"/>
                </a:lnTo>
                <a:cubicBezTo>
                  <a:pt x="1926043" y="0"/>
                  <a:pt x="1943100" y="17057"/>
                  <a:pt x="1943100" y="38098"/>
                </a:cubicBezTo>
                <a:lnTo>
                  <a:pt x="1943100" y="952502"/>
                </a:lnTo>
                <a:cubicBezTo>
                  <a:pt x="1943100" y="973543"/>
                  <a:pt x="1926043" y="990600"/>
                  <a:pt x="1905002" y="990600"/>
                </a:cubicBezTo>
                <a:lnTo>
                  <a:pt x="38098" y="990600"/>
                </a:lnTo>
                <a:cubicBezTo>
                  <a:pt x="17057" y="990600"/>
                  <a:pt x="0" y="973543"/>
                  <a:pt x="0" y="9525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8786098" y="4400550"/>
            <a:ext cx="1781175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ใช้เป็นแม่แบบ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สำหรับการเขียน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ข้อเสนอแนะนโยบาย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ในหัวข้ออื่นๆ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1E3A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914400"/>
            <a:ext cx="541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WORKSHOP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219200"/>
            <a:ext cx="55626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Workshop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Output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2590800"/>
            <a:ext cx="542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5F1EB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มอบหมายงานฝึกฝน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3086100"/>
            <a:ext cx="5334000" cy="2857500"/>
          </a:xfrm>
          <a:custGeom>
            <a:avLst/>
            <a:gdLst/>
            <a:ahLst/>
            <a:cxnLst/>
            <a:rect l="l" t="t" r="r" b="b"/>
            <a:pathLst>
              <a:path w="5334000" h="2857500">
                <a:moveTo>
                  <a:pt x="76210" y="0"/>
                </a:moveTo>
                <a:lnTo>
                  <a:pt x="5257790" y="0"/>
                </a:lnTo>
                <a:cubicBezTo>
                  <a:pt x="5299880" y="0"/>
                  <a:pt x="5334000" y="34120"/>
                  <a:pt x="5334000" y="76210"/>
                </a:cubicBezTo>
                <a:lnTo>
                  <a:pt x="5334000" y="2781290"/>
                </a:lnTo>
                <a:cubicBezTo>
                  <a:pt x="5334000" y="2823380"/>
                  <a:pt x="5299880" y="2857500"/>
                  <a:pt x="5257790" y="2857500"/>
                </a:cubicBezTo>
                <a:lnTo>
                  <a:pt x="76210" y="2857500"/>
                </a:lnTo>
                <a:cubicBezTo>
                  <a:pt x="34120" y="2857500"/>
                  <a:pt x="0" y="2823380"/>
                  <a:pt x="0" y="278129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09600" y="3314700"/>
            <a:ext cx="4991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ภารกิจ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09600" y="3771788"/>
            <a:ext cx="49625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ร่างโครงสร้างข้อเสนอแนะนโยบาย 7 ส่วน พร้อม Theory of Change และ KPI สำหรับปัญหาที่สนใจ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7225" y="4476638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62025" y="4457588"/>
            <a:ext cx="2162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เลือกปัญหาที่สนใจในพื้นที่ของตน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33413" y="48195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1304" y="7888"/>
                </a:moveTo>
                <a:lnTo>
                  <a:pt x="114598" y="24594"/>
                </a:lnTo>
                <a:lnTo>
                  <a:pt x="165906" y="75902"/>
                </a:lnTo>
                <a:lnTo>
                  <a:pt x="182612" y="59196"/>
                </a:lnTo>
                <a:cubicBezTo>
                  <a:pt x="187672" y="54173"/>
                  <a:pt x="190500" y="47327"/>
                  <a:pt x="190500" y="40184"/>
                </a:cubicBezTo>
                <a:cubicBezTo>
                  <a:pt x="190500" y="33040"/>
                  <a:pt x="187672" y="26194"/>
                  <a:pt x="182612" y="21171"/>
                </a:cubicBezTo>
                <a:lnTo>
                  <a:pt x="169329" y="7888"/>
                </a:lnTo>
                <a:cubicBezTo>
                  <a:pt x="164306" y="2828"/>
                  <a:pt x="157460" y="0"/>
                  <a:pt x="150316" y="0"/>
                </a:cubicBezTo>
                <a:cubicBezTo>
                  <a:pt x="143173" y="0"/>
                  <a:pt x="136327" y="2828"/>
                  <a:pt x="131304" y="7888"/>
                </a:cubicBezTo>
                <a:close/>
                <a:moveTo>
                  <a:pt x="101984" y="37207"/>
                </a:moveTo>
                <a:lnTo>
                  <a:pt x="21915" y="117239"/>
                </a:lnTo>
                <a:cubicBezTo>
                  <a:pt x="17934" y="121221"/>
                  <a:pt x="15032" y="126206"/>
                  <a:pt x="13506" y="131638"/>
                </a:cubicBezTo>
                <a:lnTo>
                  <a:pt x="335" y="179189"/>
                </a:lnTo>
                <a:cubicBezTo>
                  <a:pt x="-521" y="182277"/>
                  <a:pt x="335" y="185626"/>
                  <a:pt x="2642" y="187896"/>
                </a:cubicBezTo>
                <a:cubicBezTo>
                  <a:pt x="4949" y="190165"/>
                  <a:pt x="8260" y="191058"/>
                  <a:pt x="11348" y="190202"/>
                </a:cubicBezTo>
                <a:lnTo>
                  <a:pt x="58899" y="176994"/>
                </a:lnTo>
                <a:cubicBezTo>
                  <a:pt x="64331" y="175468"/>
                  <a:pt x="69279" y="172603"/>
                  <a:pt x="73298" y="168585"/>
                </a:cubicBezTo>
                <a:lnTo>
                  <a:pt x="153293" y="88516"/>
                </a:lnTo>
                <a:lnTo>
                  <a:pt x="101984" y="37207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62025" y="4800488"/>
            <a:ext cx="2009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ร่างโครงสร้าง 7 ส่วนให้ครบถ้วน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3413" y="5162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90500" y="35719"/>
                </a:moveTo>
                <a:cubicBezTo>
                  <a:pt x="190500" y="54397"/>
                  <a:pt x="168511" y="82265"/>
                  <a:pt x="159023" y="93390"/>
                </a:cubicBezTo>
                <a:cubicBezTo>
                  <a:pt x="157609" y="95027"/>
                  <a:pt x="155525" y="95659"/>
                  <a:pt x="153628" y="95250"/>
                </a:cubicBezTo>
                <a:lnTo>
                  <a:pt x="119063" y="95250"/>
                </a:lnTo>
                <a:cubicBezTo>
                  <a:pt x="112477" y="95250"/>
                  <a:pt x="107156" y="100571"/>
                  <a:pt x="107156" y="107156"/>
                </a:cubicBezTo>
                <a:cubicBezTo>
                  <a:pt x="107156" y="113742"/>
                  <a:pt x="112477" y="119063"/>
                  <a:pt x="119063" y="119063"/>
                </a:cubicBezTo>
                <a:lnTo>
                  <a:pt x="154781" y="119063"/>
                </a:lnTo>
                <a:cubicBezTo>
                  <a:pt x="174501" y="119063"/>
                  <a:pt x="190500" y="135062"/>
                  <a:pt x="190500" y="154781"/>
                </a:cubicBezTo>
                <a:cubicBezTo>
                  <a:pt x="190500" y="174501"/>
                  <a:pt x="174501" y="190500"/>
                  <a:pt x="154781" y="190500"/>
                </a:cubicBezTo>
                <a:lnTo>
                  <a:pt x="51941" y="190500"/>
                </a:lnTo>
                <a:cubicBezTo>
                  <a:pt x="55178" y="186817"/>
                  <a:pt x="59122" y="182091"/>
                  <a:pt x="63103" y="176808"/>
                </a:cubicBezTo>
                <a:cubicBezTo>
                  <a:pt x="65447" y="173682"/>
                  <a:pt x="67866" y="170259"/>
                  <a:pt x="70172" y="166688"/>
                </a:cubicBezTo>
                <a:lnTo>
                  <a:pt x="154781" y="166688"/>
                </a:lnTo>
                <a:cubicBezTo>
                  <a:pt x="161367" y="166688"/>
                  <a:pt x="166688" y="161367"/>
                  <a:pt x="166688" y="154781"/>
                </a:cubicBezTo>
                <a:cubicBezTo>
                  <a:pt x="166688" y="148196"/>
                  <a:pt x="161367" y="142875"/>
                  <a:pt x="154781" y="142875"/>
                </a:cubicBezTo>
                <a:lnTo>
                  <a:pt x="119063" y="142875"/>
                </a:lnTo>
                <a:cubicBezTo>
                  <a:pt x="99343" y="142875"/>
                  <a:pt x="83344" y="126876"/>
                  <a:pt x="83344" y="107156"/>
                </a:cubicBezTo>
                <a:cubicBezTo>
                  <a:pt x="83344" y="87437"/>
                  <a:pt x="99343" y="71438"/>
                  <a:pt x="119063" y="71438"/>
                </a:cubicBezTo>
                <a:lnTo>
                  <a:pt x="133871" y="71438"/>
                </a:lnTo>
                <a:cubicBezTo>
                  <a:pt x="126057" y="59717"/>
                  <a:pt x="119063" y="46248"/>
                  <a:pt x="119063" y="35719"/>
                </a:cubicBezTo>
                <a:cubicBezTo>
                  <a:pt x="119063" y="15999"/>
                  <a:pt x="135062" y="0"/>
                  <a:pt x="154781" y="0"/>
                </a:cubicBezTo>
                <a:cubicBezTo>
                  <a:pt x="174501" y="0"/>
                  <a:pt x="190500" y="15999"/>
                  <a:pt x="190500" y="35719"/>
                </a:cubicBezTo>
                <a:close/>
                <a:moveTo>
                  <a:pt x="43569" y="181980"/>
                </a:moveTo>
                <a:cubicBezTo>
                  <a:pt x="42156" y="183579"/>
                  <a:pt x="40891" y="184993"/>
                  <a:pt x="39812" y="186184"/>
                </a:cubicBezTo>
                <a:lnTo>
                  <a:pt x="39142" y="186928"/>
                </a:lnTo>
                <a:lnTo>
                  <a:pt x="39067" y="186854"/>
                </a:lnTo>
                <a:cubicBezTo>
                  <a:pt x="36835" y="188565"/>
                  <a:pt x="33635" y="188342"/>
                  <a:pt x="31626" y="186184"/>
                </a:cubicBezTo>
                <a:cubicBezTo>
                  <a:pt x="22250" y="175989"/>
                  <a:pt x="0" y="149758"/>
                  <a:pt x="0" y="130969"/>
                </a:cubicBezTo>
                <a:cubicBezTo>
                  <a:pt x="0" y="111249"/>
                  <a:pt x="15999" y="95250"/>
                  <a:pt x="35719" y="95250"/>
                </a:cubicBezTo>
                <a:cubicBezTo>
                  <a:pt x="55438" y="95250"/>
                  <a:pt x="71438" y="111249"/>
                  <a:pt x="71438" y="130969"/>
                </a:cubicBezTo>
                <a:cubicBezTo>
                  <a:pt x="71438" y="142131"/>
                  <a:pt x="63587" y="155897"/>
                  <a:pt x="55252" y="167394"/>
                </a:cubicBezTo>
                <a:cubicBezTo>
                  <a:pt x="51271" y="172864"/>
                  <a:pt x="47179" y="177812"/>
                  <a:pt x="43793" y="181719"/>
                </a:cubicBezTo>
                <a:lnTo>
                  <a:pt x="43569" y="181980"/>
                </a:lnTo>
                <a:close/>
                <a:moveTo>
                  <a:pt x="47625" y="130969"/>
                </a:moveTo>
                <a:cubicBezTo>
                  <a:pt x="47625" y="124398"/>
                  <a:pt x="42290" y="119063"/>
                  <a:pt x="35719" y="119063"/>
                </a:cubicBezTo>
                <a:cubicBezTo>
                  <a:pt x="29148" y="119063"/>
                  <a:pt x="23812" y="124398"/>
                  <a:pt x="23812" y="130969"/>
                </a:cubicBezTo>
                <a:cubicBezTo>
                  <a:pt x="23812" y="137540"/>
                  <a:pt x="29148" y="142875"/>
                  <a:pt x="35719" y="142875"/>
                </a:cubicBezTo>
                <a:cubicBezTo>
                  <a:pt x="42290" y="142875"/>
                  <a:pt x="47625" y="137540"/>
                  <a:pt x="47625" y="130969"/>
                </a:cubicBezTo>
                <a:close/>
                <a:moveTo>
                  <a:pt x="154781" y="47625"/>
                </a:moveTo>
                <a:cubicBezTo>
                  <a:pt x="161352" y="47625"/>
                  <a:pt x="166688" y="42290"/>
                  <a:pt x="166688" y="35719"/>
                </a:cubicBezTo>
                <a:cubicBezTo>
                  <a:pt x="166688" y="29148"/>
                  <a:pt x="161352" y="23812"/>
                  <a:pt x="154781" y="23812"/>
                </a:cubicBezTo>
                <a:cubicBezTo>
                  <a:pt x="148210" y="23812"/>
                  <a:pt x="142875" y="29148"/>
                  <a:pt x="142875" y="35719"/>
                </a:cubicBezTo>
                <a:cubicBezTo>
                  <a:pt x="142875" y="42290"/>
                  <a:pt x="148210" y="47625"/>
                  <a:pt x="154781" y="47625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62025" y="5143388"/>
            <a:ext cx="1676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 Theory of Change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3413" y="55053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62025" y="5486288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กำหนด KPI และ target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77000" y="876430"/>
            <a:ext cx="5334000" cy="4229100"/>
          </a:xfrm>
          <a:custGeom>
            <a:avLst/>
            <a:gdLst/>
            <a:ahLst/>
            <a:cxnLst/>
            <a:rect l="l" t="t" r="r" b="b"/>
            <a:pathLst>
              <a:path w="5334000" h="4229100">
                <a:moveTo>
                  <a:pt x="76208" y="0"/>
                </a:moveTo>
                <a:lnTo>
                  <a:pt x="5257792" y="0"/>
                </a:lnTo>
                <a:cubicBezTo>
                  <a:pt x="5299880" y="0"/>
                  <a:pt x="5334000" y="34120"/>
                  <a:pt x="5334000" y="76208"/>
                </a:cubicBezTo>
                <a:lnTo>
                  <a:pt x="5334000" y="4152892"/>
                </a:lnTo>
                <a:cubicBezTo>
                  <a:pt x="5334000" y="4194980"/>
                  <a:pt x="5299880" y="4229100"/>
                  <a:pt x="5257792" y="4229100"/>
                </a:cubicBezTo>
                <a:lnTo>
                  <a:pt x="76208" y="4229100"/>
                </a:lnTo>
                <a:cubicBezTo>
                  <a:pt x="34120" y="4229100"/>
                  <a:pt x="0" y="4194980"/>
                  <a:pt x="0" y="4152892"/>
                </a:cubicBezTo>
                <a:lnTo>
                  <a:pt x="0" y="76208"/>
                </a:lnTo>
                <a:cubicBezTo>
                  <a:pt x="0" y="34148"/>
                  <a:pt x="34148" y="0"/>
                  <a:pt x="76208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705600" y="1105030"/>
            <a:ext cx="4991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Checklist ส่งงาน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713220" y="1607820"/>
            <a:ext cx="215265" cy="215265"/>
          </a:xfrm>
          <a:custGeom>
            <a:avLst/>
            <a:gdLst/>
            <a:ahLst/>
            <a:cxnLst/>
            <a:rect l="l" t="t" r="r" b="b"/>
            <a:pathLst>
              <a:path w="215265" h="215265">
                <a:moveTo>
                  <a:pt x="38100" y="0"/>
                </a:moveTo>
                <a:lnTo>
                  <a:pt x="177165" y="0"/>
                </a:lnTo>
                <a:cubicBezTo>
                  <a:pt x="198193" y="0"/>
                  <a:pt x="215265" y="17072"/>
                  <a:pt x="215265" y="38100"/>
                </a:cubicBezTo>
                <a:lnTo>
                  <a:pt x="215265" y="177165"/>
                </a:lnTo>
                <a:cubicBezTo>
                  <a:pt x="215265" y="198193"/>
                  <a:pt x="198193" y="215265"/>
                  <a:pt x="177165" y="215265"/>
                </a:cubicBezTo>
                <a:lnTo>
                  <a:pt x="38100" y="215265"/>
                </a:lnTo>
                <a:cubicBezTo>
                  <a:pt x="17072" y="215265"/>
                  <a:pt x="0" y="198193"/>
                  <a:pt x="0" y="17716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7048500" y="1562100"/>
            <a:ext cx="1962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Executive Summary (1 หน้า)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713220" y="1988820"/>
            <a:ext cx="215265" cy="215265"/>
          </a:xfrm>
          <a:custGeom>
            <a:avLst/>
            <a:gdLst/>
            <a:ahLst/>
            <a:cxnLst/>
            <a:rect l="l" t="t" r="r" b="b"/>
            <a:pathLst>
              <a:path w="215265" h="215265">
                <a:moveTo>
                  <a:pt x="38100" y="0"/>
                </a:moveTo>
                <a:lnTo>
                  <a:pt x="177165" y="0"/>
                </a:lnTo>
                <a:cubicBezTo>
                  <a:pt x="198193" y="0"/>
                  <a:pt x="215265" y="17072"/>
                  <a:pt x="215265" y="38100"/>
                </a:cubicBezTo>
                <a:lnTo>
                  <a:pt x="215265" y="177165"/>
                </a:lnTo>
                <a:cubicBezTo>
                  <a:pt x="215265" y="198193"/>
                  <a:pt x="198193" y="215265"/>
                  <a:pt x="177165" y="215265"/>
                </a:cubicBezTo>
                <a:lnTo>
                  <a:pt x="38100" y="215265"/>
                </a:lnTo>
                <a:cubicBezTo>
                  <a:pt x="17072" y="215265"/>
                  <a:pt x="0" y="198193"/>
                  <a:pt x="0" y="17716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7048500" y="1943100"/>
            <a:ext cx="2247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 + Evidence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713220" y="2369820"/>
            <a:ext cx="215265" cy="215265"/>
          </a:xfrm>
          <a:custGeom>
            <a:avLst/>
            <a:gdLst/>
            <a:ahLst/>
            <a:cxnLst/>
            <a:rect l="l" t="t" r="r" b="b"/>
            <a:pathLst>
              <a:path w="215265" h="215265">
                <a:moveTo>
                  <a:pt x="38100" y="0"/>
                </a:moveTo>
                <a:lnTo>
                  <a:pt x="177165" y="0"/>
                </a:lnTo>
                <a:cubicBezTo>
                  <a:pt x="198193" y="0"/>
                  <a:pt x="215265" y="17072"/>
                  <a:pt x="215265" y="38100"/>
                </a:cubicBezTo>
                <a:lnTo>
                  <a:pt x="215265" y="177165"/>
                </a:lnTo>
                <a:cubicBezTo>
                  <a:pt x="215265" y="198193"/>
                  <a:pt x="198193" y="215265"/>
                  <a:pt x="177165" y="215265"/>
                </a:cubicBezTo>
                <a:lnTo>
                  <a:pt x="38100" y="215265"/>
                </a:lnTo>
                <a:cubicBezTo>
                  <a:pt x="17072" y="215265"/>
                  <a:pt x="0" y="198193"/>
                  <a:pt x="0" y="17716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048500" y="2324100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Root Causes (3-5 ข้อ)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713220" y="2750820"/>
            <a:ext cx="215265" cy="215265"/>
          </a:xfrm>
          <a:custGeom>
            <a:avLst/>
            <a:gdLst/>
            <a:ahLst/>
            <a:cxnLst/>
            <a:rect l="l" t="t" r="r" b="b"/>
            <a:pathLst>
              <a:path w="215265" h="215265">
                <a:moveTo>
                  <a:pt x="38100" y="0"/>
                </a:moveTo>
                <a:lnTo>
                  <a:pt x="177165" y="0"/>
                </a:lnTo>
                <a:cubicBezTo>
                  <a:pt x="198193" y="0"/>
                  <a:pt x="215265" y="17072"/>
                  <a:pt x="215265" y="38100"/>
                </a:cubicBezTo>
                <a:lnTo>
                  <a:pt x="215265" y="177165"/>
                </a:lnTo>
                <a:cubicBezTo>
                  <a:pt x="215265" y="198193"/>
                  <a:pt x="198193" y="215265"/>
                  <a:pt x="177165" y="215265"/>
                </a:cubicBezTo>
                <a:lnTo>
                  <a:pt x="38100" y="215265"/>
                </a:lnTo>
                <a:cubicBezTo>
                  <a:pt x="17072" y="215265"/>
                  <a:pt x="0" y="198193"/>
                  <a:pt x="0" y="17716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7048500" y="2705100"/>
            <a:ext cx="1514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Stakeholder Analysis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713220" y="3131820"/>
            <a:ext cx="215265" cy="215265"/>
          </a:xfrm>
          <a:custGeom>
            <a:avLst/>
            <a:gdLst/>
            <a:ahLst/>
            <a:cxnLst/>
            <a:rect l="l" t="t" r="r" b="b"/>
            <a:pathLst>
              <a:path w="215265" h="215265">
                <a:moveTo>
                  <a:pt x="38100" y="0"/>
                </a:moveTo>
                <a:lnTo>
                  <a:pt x="177165" y="0"/>
                </a:lnTo>
                <a:cubicBezTo>
                  <a:pt x="198193" y="0"/>
                  <a:pt x="215265" y="17072"/>
                  <a:pt x="215265" y="38100"/>
                </a:cubicBezTo>
                <a:lnTo>
                  <a:pt x="215265" y="177165"/>
                </a:lnTo>
                <a:cubicBezTo>
                  <a:pt x="215265" y="198193"/>
                  <a:pt x="198193" y="215265"/>
                  <a:pt x="177165" y="215265"/>
                </a:cubicBezTo>
                <a:lnTo>
                  <a:pt x="38100" y="215265"/>
                </a:lnTo>
                <a:cubicBezTo>
                  <a:pt x="17072" y="215265"/>
                  <a:pt x="0" y="198193"/>
                  <a:pt x="0" y="17716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7048500" y="3086100"/>
            <a:ext cx="1714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 Options + MCDA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713220" y="3512820"/>
            <a:ext cx="215265" cy="215265"/>
          </a:xfrm>
          <a:custGeom>
            <a:avLst/>
            <a:gdLst/>
            <a:ahLst/>
            <a:cxnLst/>
            <a:rect l="l" t="t" r="r" b="b"/>
            <a:pathLst>
              <a:path w="215265" h="215265">
                <a:moveTo>
                  <a:pt x="38100" y="0"/>
                </a:moveTo>
                <a:lnTo>
                  <a:pt x="177165" y="0"/>
                </a:lnTo>
                <a:cubicBezTo>
                  <a:pt x="198193" y="0"/>
                  <a:pt x="215265" y="17072"/>
                  <a:pt x="215265" y="38100"/>
                </a:cubicBezTo>
                <a:lnTo>
                  <a:pt x="215265" y="177165"/>
                </a:lnTo>
                <a:cubicBezTo>
                  <a:pt x="215265" y="198193"/>
                  <a:pt x="198193" y="215265"/>
                  <a:pt x="177165" y="215265"/>
                </a:cubicBezTo>
                <a:lnTo>
                  <a:pt x="38100" y="215265"/>
                </a:lnTo>
                <a:cubicBezTo>
                  <a:pt x="17072" y="215265"/>
                  <a:pt x="0" y="198193"/>
                  <a:pt x="0" y="17716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048500" y="3467100"/>
            <a:ext cx="2238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Recommended Policy (SMART)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713220" y="3893820"/>
            <a:ext cx="215265" cy="215265"/>
          </a:xfrm>
          <a:custGeom>
            <a:avLst/>
            <a:gdLst/>
            <a:ahLst/>
            <a:cxnLst/>
            <a:rect l="l" t="t" r="r" b="b"/>
            <a:pathLst>
              <a:path w="215265" h="215265">
                <a:moveTo>
                  <a:pt x="38100" y="0"/>
                </a:moveTo>
                <a:lnTo>
                  <a:pt x="177165" y="0"/>
                </a:lnTo>
                <a:cubicBezTo>
                  <a:pt x="198193" y="0"/>
                  <a:pt x="215265" y="17072"/>
                  <a:pt x="215265" y="38100"/>
                </a:cubicBezTo>
                <a:lnTo>
                  <a:pt x="215265" y="177165"/>
                </a:lnTo>
                <a:cubicBezTo>
                  <a:pt x="215265" y="198193"/>
                  <a:pt x="198193" y="215265"/>
                  <a:pt x="177165" y="215265"/>
                </a:cubicBezTo>
                <a:lnTo>
                  <a:pt x="38100" y="215265"/>
                </a:lnTo>
                <a:cubicBezTo>
                  <a:pt x="17072" y="215265"/>
                  <a:pt x="0" y="198193"/>
                  <a:pt x="0" y="17716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7048500" y="3848100"/>
            <a:ext cx="2371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Theory of Change + Logic Model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713220" y="4274820"/>
            <a:ext cx="215265" cy="215265"/>
          </a:xfrm>
          <a:custGeom>
            <a:avLst/>
            <a:gdLst/>
            <a:ahLst/>
            <a:cxnLst/>
            <a:rect l="l" t="t" r="r" b="b"/>
            <a:pathLst>
              <a:path w="215265" h="215265">
                <a:moveTo>
                  <a:pt x="38100" y="0"/>
                </a:moveTo>
                <a:lnTo>
                  <a:pt x="177165" y="0"/>
                </a:lnTo>
                <a:cubicBezTo>
                  <a:pt x="198193" y="0"/>
                  <a:pt x="215265" y="17072"/>
                  <a:pt x="215265" y="38100"/>
                </a:cubicBezTo>
                <a:lnTo>
                  <a:pt x="215265" y="177165"/>
                </a:lnTo>
                <a:cubicBezTo>
                  <a:pt x="215265" y="198193"/>
                  <a:pt x="198193" y="215265"/>
                  <a:pt x="177165" y="215265"/>
                </a:cubicBezTo>
                <a:lnTo>
                  <a:pt x="38100" y="215265"/>
                </a:lnTo>
                <a:cubicBezTo>
                  <a:pt x="17072" y="215265"/>
                  <a:pt x="0" y="198193"/>
                  <a:pt x="0" y="17716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7048500" y="4229100"/>
            <a:ext cx="2200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 Plan + Budget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713220" y="4655820"/>
            <a:ext cx="215265" cy="215265"/>
          </a:xfrm>
          <a:custGeom>
            <a:avLst/>
            <a:gdLst/>
            <a:ahLst/>
            <a:cxnLst/>
            <a:rect l="l" t="t" r="r" b="b"/>
            <a:pathLst>
              <a:path w="215265" h="215265">
                <a:moveTo>
                  <a:pt x="38100" y="0"/>
                </a:moveTo>
                <a:lnTo>
                  <a:pt x="177165" y="0"/>
                </a:lnTo>
                <a:cubicBezTo>
                  <a:pt x="198193" y="0"/>
                  <a:pt x="215265" y="17072"/>
                  <a:pt x="215265" y="38100"/>
                </a:cubicBezTo>
                <a:lnTo>
                  <a:pt x="215265" y="177165"/>
                </a:lnTo>
                <a:cubicBezTo>
                  <a:pt x="215265" y="198193"/>
                  <a:pt x="198193" y="215265"/>
                  <a:pt x="177165" y="215265"/>
                </a:cubicBezTo>
                <a:lnTo>
                  <a:pt x="38100" y="215265"/>
                </a:lnTo>
                <a:cubicBezTo>
                  <a:pt x="17072" y="215265"/>
                  <a:pt x="0" y="198193"/>
                  <a:pt x="0" y="177165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0320">
            <a:solidFill>
              <a:srgbClr val="1E3A5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7048500" y="4610100"/>
            <a:ext cx="1743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Risk Assessment + M&amp;E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19850" y="5334000"/>
            <a:ext cx="544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ขอให้โชคดี!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34138" y="5714888"/>
            <a:ext cx="5419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Good Luck with Your Policy Recommendation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705600" y="0"/>
            <a:ext cx="5486400" cy="6858000"/>
          </a:xfrm>
          <a:custGeom>
            <a:avLst/>
            <a:gdLst/>
            <a:ahLst/>
            <a:cxnLst/>
            <a:rect l="l" t="t" r="r" b="b"/>
            <a:pathLst>
              <a:path w="5486400" h="6858000">
                <a:moveTo>
                  <a:pt x="0" y="0"/>
                </a:moveTo>
                <a:lnTo>
                  <a:pt x="5486400" y="0"/>
                </a:lnTo>
                <a:lnTo>
                  <a:pt x="5486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4953000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1905000" h="1905000">
                <a:moveTo>
                  <a:pt x="952500" y="0"/>
                </a:moveTo>
                <a:lnTo>
                  <a:pt x="952500" y="0"/>
                </a:lnTo>
                <a:cubicBezTo>
                  <a:pt x="1478199" y="0"/>
                  <a:pt x="1905000" y="426801"/>
                  <a:pt x="1905000" y="952500"/>
                </a:cubicBezTo>
                <a:lnTo>
                  <a:pt x="1905000" y="952500"/>
                </a:lnTo>
                <a:cubicBezTo>
                  <a:pt x="1905000" y="1478199"/>
                  <a:pt x="1478199" y="1905000"/>
                  <a:pt x="952500" y="1905000"/>
                </a:cubicBezTo>
                <a:lnTo>
                  <a:pt x="952500" y="1905000"/>
                </a:lnTo>
                <a:cubicBezTo>
                  <a:pt x="426801" y="1905000"/>
                  <a:pt x="0" y="1478199"/>
                  <a:pt x="0" y="952500"/>
                </a:cubicBezTo>
                <a:lnTo>
                  <a:pt x="0" y="952500"/>
                </a:lnTo>
                <a:cubicBezTo>
                  <a:pt x="0" y="426801"/>
                  <a:pt x="426801" y="0"/>
                  <a:pt x="952500" y="0"/>
                </a:cubicBezTo>
                <a:close/>
              </a:path>
            </a:pathLst>
          </a:custGeom>
          <a:solidFill>
            <a:srgbClr val="C75B4A">
              <a:alpha val="1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914400"/>
            <a:ext cx="598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WHY STRUCTURE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219200"/>
            <a:ext cx="61341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ทำไมต้องมี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ที่ชัดเจน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3238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26256" y="33718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90600" y="3238500"/>
            <a:ext cx="2667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ช่วยอ่านเร็ว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90600" y="3543300"/>
            <a:ext cx="2647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ผู้บริหารสามารถอ่านและตัดสินใจได้เร็วขึ้น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3962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502444" y="40957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56083" y="35719"/>
                </a:moveTo>
                <a:cubicBezTo>
                  <a:pt x="149907" y="35719"/>
                  <a:pt x="143917" y="37393"/>
                  <a:pt x="138671" y="40444"/>
                </a:cubicBezTo>
                <a:cubicBezTo>
                  <a:pt x="132792" y="34491"/>
                  <a:pt x="125946" y="29505"/>
                  <a:pt x="118393" y="25747"/>
                </a:cubicBezTo>
                <a:cubicBezTo>
                  <a:pt x="128885" y="16818"/>
                  <a:pt x="142242" y="11906"/>
                  <a:pt x="156083" y="11906"/>
                </a:cubicBezTo>
                <a:cubicBezTo>
                  <a:pt x="188230" y="11906"/>
                  <a:pt x="214313" y="37951"/>
                  <a:pt x="214313" y="70135"/>
                </a:cubicBezTo>
                <a:cubicBezTo>
                  <a:pt x="214313" y="85576"/>
                  <a:pt x="208173" y="100385"/>
                  <a:pt x="197272" y="111286"/>
                </a:cubicBezTo>
                <a:lnTo>
                  <a:pt x="170817" y="137740"/>
                </a:lnTo>
                <a:cubicBezTo>
                  <a:pt x="159916" y="148642"/>
                  <a:pt x="145107" y="154781"/>
                  <a:pt x="129667" y="154781"/>
                </a:cubicBezTo>
                <a:cubicBezTo>
                  <a:pt x="97520" y="154781"/>
                  <a:pt x="71438" y="128736"/>
                  <a:pt x="71438" y="96552"/>
                </a:cubicBezTo>
                <a:cubicBezTo>
                  <a:pt x="71438" y="95994"/>
                  <a:pt x="71438" y="95436"/>
                  <a:pt x="71475" y="94878"/>
                </a:cubicBezTo>
                <a:cubicBezTo>
                  <a:pt x="71661" y="88292"/>
                  <a:pt x="77130" y="83121"/>
                  <a:pt x="83716" y="83307"/>
                </a:cubicBezTo>
                <a:cubicBezTo>
                  <a:pt x="90301" y="83493"/>
                  <a:pt x="95473" y="88962"/>
                  <a:pt x="95287" y="95548"/>
                </a:cubicBezTo>
                <a:cubicBezTo>
                  <a:pt x="95287" y="95883"/>
                  <a:pt x="95287" y="96217"/>
                  <a:pt x="95287" y="96515"/>
                </a:cubicBezTo>
                <a:cubicBezTo>
                  <a:pt x="95287" y="115528"/>
                  <a:pt x="110691" y="130932"/>
                  <a:pt x="129704" y="130932"/>
                </a:cubicBezTo>
                <a:cubicBezTo>
                  <a:pt x="138819" y="130932"/>
                  <a:pt x="147563" y="127322"/>
                  <a:pt x="154037" y="120848"/>
                </a:cubicBezTo>
                <a:lnTo>
                  <a:pt x="180491" y="94394"/>
                </a:lnTo>
                <a:cubicBezTo>
                  <a:pt x="186928" y="87957"/>
                  <a:pt x="190574" y="79177"/>
                  <a:pt x="190574" y="70061"/>
                </a:cubicBezTo>
                <a:cubicBezTo>
                  <a:pt x="190574" y="51048"/>
                  <a:pt x="175171" y="35644"/>
                  <a:pt x="156158" y="35644"/>
                </a:cubicBezTo>
                <a:close/>
                <a:moveTo>
                  <a:pt x="102394" y="64480"/>
                </a:moveTo>
                <a:cubicBezTo>
                  <a:pt x="101687" y="64182"/>
                  <a:pt x="100980" y="63773"/>
                  <a:pt x="100347" y="63326"/>
                </a:cubicBezTo>
                <a:cubicBezTo>
                  <a:pt x="95659" y="60908"/>
                  <a:pt x="90301" y="59531"/>
                  <a:pt x="84683" y="59531"/>
                </a:cubicBezTo>
                <a:cubicBezTo>
                  <a:pt x="75567" y="59531"/>
                  <a:pt x="66824" y="63140"/>
                  <a:pt x="60350" y="69614"/>
                </a:cubicBezTo>
                <a:lnTo>
                  <a:pt x="33896" y="96069"/>
                </a:lnTo>
                <a:cubicBezTo>
                  <a:pt x="27459" y="102505"/>
                  <a:pt x="23812" y="111286"/>
                  <a:pt x="23812" y="120402"/>
                </a:cubicBezTo>
                <a:cubicBezTo>
                  <a:pt x="23812" y="139415"/>
                  <a:pt x="39216" y="154818"/>
                  <a:pt x="58229" y="154818"/>
                </a:cubicBezTo>
                <a:cubicBezTo>
                  <a:pt x="64368" y="154818"/>
                  <a:pt x="70358" y="153181"/>
                  <a:pt x="75605" y="150130"/>
                </a:cubicBezTo>
                <a:cubicBezTo>
                  <a:pt x="81483" y="156083"/>
                  <a:pt x="88329" y="161069"/>
                  <a:pt x="95920" y="164827"/>
                </a:cubicBezTo>
                <a:cubicBezTo>
                  <a:pt x="85427" y="173720"/>
                  <a:pt x="72107" y="178668"/>
                  <a:pt x="58229" y="178668"/>
                </a:cubicBezTo>
                <a:cubicBezTo>
                  <a:pt x="26082" y="178668"/>
                  <a:pt x="0" y="152623"/>
                  <a:pt x="0" y="120439"/>
                </a:cubicBezTo>
                <a:cubicBezTo>
                  <a:pt x="0" y="104998"/>
                  <a:pt x="6139" y="90190"/>
                  <a:pt x="17041" y="79288"/>
                </a:cubicBezTo>
                <a:lnTo>
                  <a:pt x="43495" y="52834"/>
                </a:lnTo>
                <a:cubicBezTo>
                  <a:pt x="54397" y="41932"/>
                  <a:pt x="69205" y="35793"/>
                  <a:pt x="84646" y="35793"/>
                </a:cubicBezTo>
                <a:cubicBezTo>
                  <a:pt x="116867" y="35793"/>
                  <a:pt x="142875" y="62061"/>
                  <a:pt x="142875" y="94171"/>
                </a:cubicBezTo>
                <a:cubicBezTo>
                  <a:pt x="142875" y="94655"/>
                  <a:pt x="142875" y="95138"/>
                  <a:pt x="142875" y="95622"/>
                </a:cubicBezTo>
                <a:cubicBezTo>
                  <a:pt x="142726" y="102208"/>
                  <a:pt x="137257" y="107379"/>
                  <a:pt x="130671" y="107231"/>
                </a:cubicBezTo>
                <a:cubicBezTo>
                  <a:pt x="124085" y="107082"/>
                  <a:pt x="118914" y="101612"/>
                  <a:pt x="119063" y="95027"/>
                </a:cubicBezTo>
                <a:cubicBezTo>
                  <a:pt x="119063" y="94729"/>
                  <a:pt x="119063" y="94469"/>
                  <a:pt x="119063" y="94171"/>
                </a:cubicBezTo>
                <a:cubicBezTo>
                  <a:pt x="119063" y="81632"/>
                  <a:pt x="112365" y="70619"/>
                  <a:pt x="102394" y="6455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90600" y="3962400"/>
            <a:ext cx="2990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ลดช่องว่าง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90600" y="4267200"/>
            <a:ext cx="297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ลดช่องว่างระหว่างการวิเคราะห์และการตัดสินใจ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1000" y="46863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526256" y="48196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91492" y="-9637"/>
                </a:moveTo>
                <a:cubicBezTo>
                  <a:pt x="86506" y="-12688"/>
                  <a:pt x="80218" y="-12688"/>
                  <a:pt x="75233" y="-9637"/>
                </a:cubicBezTo>
                <a:cubicBezTo>
                  <a:pt x="66154" y="-4093"/>
                  <a:pt x="60536" y="-2604"/>
                  <a:pt x="49895" y="-2828"/>
                </a:cubicBezTo>
                <a:cubicBezTo>
                  <a:pt x="44053" y="-2977"/>
                  <a:pt x="38621" y="186"/>
                  <a:pt x="35793" y="5321"/>
                </a:cubicBezTo>
                <a:cubicBezTo>
                  <a:pt x="30696" y="14660"/>
                  <a:pt x="26566" y="18790"/>
                  <a:pt x="17227" y="23887"/>
                </a:cubicBezTo>
                <a:cubicBezTo>
                  <a:pt x="12092" y="26677"/>
                  <a:pt x="8967" y="32147"/>
                  <a:pt x="9079" y="37988"/>
                </a:cubicBezTo>
                <a:cubicBezTo>
                  <a:pt x="9339" y="48630"/>
                  <a:pt x="7813" y="54248"/>
                  <a:pt x="2270" y="63326"/>
                </a:cubicBezTo>
                <a:cubicBezTo>
                  <a:pt x="-781" y="68312"/>
                  <a:pt x="-781" y="74600"/>
                  <a:pt x="2270" y="79586"/>
                </a:cubicBezTo>
                <a:cubicBezTo>
                  <a:pt x="7813" y="88664"/>
                  <a:pt x="9302" y="94283"/>
                  <a:pt x="9079" y="104924"/>
                </a:cubicBezTo>
                <a:cubicBezTo>
                  <a:pt x="8930" y="110765"/>
                  <a:pt x="12092" y="116198"/>
                  <a:pt x="17227" y="119025"/>
                </a:cubicBezTo>
                <a:cubicBezTo>
                  <a:pt x="25450" y="123527"/>
                  <a:pt x="29617" y="127248"/>
                  <a:pt x="34007" y="134466"/>
                </a:cubicBezTo>
                <a:lnTo>
                  <a:pt x="15887" y="170594"/>
                </a:lnTo>
                <a:cubicBezTo>
                  <a:pt x="13692" y="175022"/>
                  <a:pt x="15478" y="180380"/>
                  <a:pt x="19869" y="182575"/>
                </a:cubicBezTo>
                <a:lnTo>
                  <a:pt x="51867" y="198574"/>
                </a:lnTo>
                <a:cubicBezTo>
                  <a:pt x="56145" y="200695"/>
                  <a:pt x="61354" y="199095"/>
                  <a:pt x="63661" y="194928"/>
                </a:cubicBezTo>
                <a:lnTo>
                  <a:pt x="83307" y="159544"/>
                </a:lnTo>
                <a:lnTo>
                  <a:pt x="102952" y="194928"/>
                </a:lnTo>
                <a:cubicBezTo>
                  <a:pt x="105259" y="199095"/>
                  <a:pt x="110468" y="200732"/>
                  <a:pt x="114746" y="198574"/>
                </a:cubicBezTo>
                <a:lnTo>
                  <a:pt x="146745" y="182575"/>
                </a:lnTo>
                <a:cubicBezTo>
                  <a:pt x="151172" y="180380"/>
                  <a:pt x="152958" y="175022"/>
                  <a:pt x="150726" y="170594"/>
                </a:cubicBezTo>
                <a:lnTo>
                  <a:pt x="132643" y="134429"/>
                </a:lnTo>
                <a:cubicBezTo>
                  <a:pt x="136996" y="127211"/>
                  <a:pt x="141201" y="123490"/>
                  <a:pt x="149423" y="118988"/>
                </a:cubicBezTo>
                <a:cubicBezTo>
                  <a:pt x="154558" y="116198"/>
                  <a:pt x="157683" y="110728"/>
                  <a:pt x="157572" y="104887"/>
                </a:cubicBezTo>
                <a:cubicBezTo>
                  <a:pt x="157311" y="94245"/>
                  <a:pt x="158837" y="88627"/>
                  <a:pt x="164381" y="79549"/>
                </a:cubicBezTo>
                <a:cubicBezTo>
                  <a:pt x="167432" y="74563"/>
                  <a:pt x="167432" y="68275"/>
                  <a:pt x="164381" y="63289"/>
                </a:cubicBezTo>
                <a:cubicBezTo>
                  <a:pt x="158837" y="54211"/>
                  <a:pt x="157349" y="48592"/>
                  <a:pt x="157572" y="37951"/>
                </a:cubicBezTo>
                <a:cubicBezTo>
                  <a:pt x="157721" y="32110"/>
                  <a:pt x="154558" y="26677"/>
                  <a:pt x="149423" y="23850"/>
                </a:cubicBezTo>
                <a:cubicBezTo>
                  <a:pt x="140084" y="18752"/>
                  <a:pt x="135954" y="14622"/>
                  <a:pt x="130857" y="5283"/>
                </a:cubicBezTo>
                <a:cubicBezTo>
                  <a:pt x="128067" y="149"/>
                  <a:pt x="122597" y="-2977"/>
                  <a:pt x="116756" y="-2865"/>
                </a:cubicBezTo>
                <a:cubicBezTo>
                  <a:pt x="106114" y="-2604"/>
                  <a:pt x="100496" y="-4130"/>
                  <a:pt x="91418" y="-9674"/>
                </a:cubicBezTo>
                <a:close/>
                <a:moveTo>
                  <a:pt x="83344" y="35719"/>
                </a:moveTo>
                <a:cubicBezTo>
                  <a:pt x="103057" y="35719"/>
                  <a:pt x="119063" y="51724"/>
                  <a:pt x="119063" y="71438"/>
                </a:cubicBezTo>
                <a:cubicBezTo>
                  <a:pt x="119063" y="91151"/>
                  <a:pt x="103057" y="107156"/>
                  <a:pt x="83344" y="107156"/>
                </a:cubicBezTo>
                <a:cubicBezTo>
                  <a:pt x="63630" y="107156"/>
                  <a:pt x="47625" y="91151"/>
                  <a:pt x="47625" y="71438"/>
                </a:cubicBezTo>
                <a:cubicBezTo>
                  <a:pt x="47625" y="51724"/>
                  <a:pt x="63630" y="35719"/>
                  <a:pt x="83344" y="3571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90600" y="4686300"/>
            <a:ext cx="2638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เพิ่มความน่าเชื่อถือ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90600" y="4991100"/>
            <a:ext cx="2619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เพิ่มความน่าเชื่อถือและความเป็นมืออาชีพ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1000" y="5410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90538" y="55435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990600" y="5410200"/>
            <a:ext cx="3009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สร้างความเข้าใจร่วม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90600" y="5715000"/>
            <a:ext cx="2990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สร้างความเข้าใจร่วมกันระหว่างผู้เขียนและผู้อ่าน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083629" y="1657350"/>
            <a:ext cx="269557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3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?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512254" y="3524250"/>
            <a:ext cx="1838325" cy="1676400"/>
          </a:xfrm>
          <a:custGeom>
            <a:avLst/>
            <a:gdLst/>
            <a:ahLst/>
            <a:cxnLst/>
            <a:rect l="l" t="t" r="r" b="b"/>
            <a:pathLst>
              <a:path w="1838325" h="1676400">
                <a:moveTo>
                  <a:pt x="76192" y="0"/>
                </a:moveTo>
                <a:lnTo>
                  <a:pt x="1762133" y="0"/>
                </a:lnTo>
                <a:cubicBezTo>
                  <a:pt x="1804213" y="0"/>
                  <a:pt x="1838325" y="34112"/>
                  <a:pt x="1838325" y="76192"/>
                </a:cubicBezTo>
                <a:lnTo>
                  <a:pt x="1838325" y="1600208"/>
                </a:lnTo>
                <a:cubicBezTo>
                  <a:pt x="1838325" y="1642288"/>
                  <a:pt x="1804213" y="1676400"/>
                  <a:pt x="1762133" y="1676400"/>
                </a:cubicBezTo>
                <a:lnTo>
                  <a:pt x="76192" y="1676400"/>
                </a:lnTo>
                <a:cubicBezTo>
                  <a:pt x="34112" y="1676400"/>
                  <a:pt x="0" y="1642288"/>
                  <a:pt x="0" y="1600208"/>
                </a:cubicBezTo>
                <a:lnTo>
                  <a:pt x="0" y="76192"/>
                </a:lnTo>
                <a:cubicBezTo>
                  <a:pt x="0" y="34141"/>
                  <a:pt x="34141" y="0"/>
                  <a:pt x="76192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683704" y="3752850"/>
            <a:ext cx="1495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โครงสร้างที่ดี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697992" y="4171831"/>
            <a:ext cx="1466850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คือกุญแจสำคัญ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ที่ทำให้ข้อเสนอแนะ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ถูกนำไปใช้จริง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066800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9810750" y="4476750"/>
            <a:ext cx="2381250" cy="2381250"/>
          </a:xfrm>
          <a:custGeom>
            <a:avLst/>
            <a:gdLst/>
            <a:ahLst/>
            <a:cxnLst/>
            <a:rect l="l" t="t" r="r" b="b"/>
            <a:pathLst>
              <a:path w="2381250" h="2381250">
                <a:moveTo>
                  <a:pt x="1190625" y="0"/>
                </a:moveTo>
                <a:lnTo>
                  <a:pt x="1190625" y="0"/>
                </a:lnTo>
                <a:cubicBezTo>
                  <a:pt x="1847749" y="0"/>
                  <a:pt x="2381250" y="533501"/>
                  <a:pt x="2381250" y="1190625"/>
                </a:cubicBezTo>
                <a:lnTo>
                  <a:pt x="2381250" y="1190625"/>
                </a:lnTo>
                <a:cubicBezTo>
                  <a:pt x="2381250" y="1847749"/>
                  <a:pt x="1847749" y="2381250"/>
                  <a:pt x="1190625" y="2381250"/>
                </a:cubicBezTo>
                <a:lnTo>
                  <a:pt x="1190625" y="2381250"/>
                </a:lnTo>
                <a:cubicBezTo>
                  <a:pt x="533501" y="2381250"/>
                  <a:pt x="0" y="1847749"/>
                  <a:pt x="0" y="1190625"/>
                </a:cubicBezTo>
                <a:lnTo>
                  <a:pt x="0" y="1190625"/>
                </a:lnTo>
                <a:cubicBezTo>
                  <a:pt x="0" y="533501"/>
                  <a:pt x="533501" y="0"/>
                  <a:pt x="1190625" y="0"/>
                </a:cubicBezTo>
                <a:close/>
              </a:path>
            </a:pathLst>
          </a:custGeom>
          <a:solidFill>
            <a:srgbClr val="C75B4A">
              <a:alpha val="1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STRUCTURE OVERVIEW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640975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ภาพรวมโครงสร้าง 7 ส่วน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238250"/>
            <a:ext cx="3705225" cy="2038350"/>
          </a:xfrm>
          <a:custGeom>
            <a:avLst/>
            <a:gdLst/>
            <a:ahLst/>
            <a:cxnLst/>
            <a:rect l="l" t="t" r="r" b="b"/>
            <a:pathLst>
              <a:path w="3705225" h="203835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962156"/>
                </a:lnTo>
                <a:cubicBezTo>
                  <a:pt x="3705225" y="2004237"/>
                  <a:pt x="3671112" y="2038350"/>
                  <a:pt x="3629031" y="2038350"/>
                </a:cubicBezTo>
                <a:lnTo>
                  <a:pt x="76194" y="2038350"/>
                </a:lnTo>
                <a:cubicBezTo>
                  <a:pt x="34113" y="2038350"/>
                  <a:pt x="0" y="2004237"/>
                  <a:pt x="0" y="19621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381000" y="12382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33400" y="1409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485775" y="14097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04900" y="1504950"/>
            <a:ext cx="1819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33400" y="1981200"/>
            <a:ext cx="34766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สรุปสำคัญ 1 หน้า ครบทุกประเด็น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41721" y="1238250"/>
            <a:ext cx="3705225" cy="2038350"/>
          </a:xfrm>
          <a:custGeom>
            <a:avLst/>
            <a:gdLst/>
            <a:ahLst/>
            <a:cxnLst/>
            <a:rect l="l" t="t" r="r" b="b"/>
            <a:pathLst>
              <a:path w="3705225" h="203835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962156"/>
                </a:lnTo>
                <a:cubicBezTo>
                  <a:pt x="3705225" y="2004237"/>
                  <a:pt x="3671112" y="2038350"/>
                  <a:pt x="3629031" y="2038350"/>
                </a:cubicBezTo>
                <a:lnTo>
                  <a:pt x="76194" y="2038350"/>
                </a:lnTo>
                <a:cubicBezTo>
                  <a:pt x="34113" y="2038350"/>
                  <a:pt x="0" y="2004237"/>
                  <a:pt x="0" y="19621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4241721" y="12382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4394121" y="1409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4346496" y="14097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965621" y="1504950"/>
            <a:ext cx="1590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Analysis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394121" y="1981200"/>
            <a:ext cx="34766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วิเคราะห์ปัญหา หลักฐาน และสาเหตุราก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02561" y="1238250"/>
            <a:ext cx="3705225" cy="2038350"/>
          </a:xfrm>
          <a:custGeom>
            <a:avLst/>
            <a:gdLst/>
            <a:ahLst/>
            <a:cxnLst/>
            <a:rect l="l" t="t" r="r" b="b"/>
            <a:pathLst>
              <a:path w="3705225" h="203835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962156"/>
                </a:lnTo>
                <a:cubicBezTo>
                  <a:pt x="3705225" y="2004237"/>
                  <a:pt x="3671112" y="2038350"/>
                  <a:pt x="3629031" y="2038350"/>
                </a:cubicBezTo>
                <a:lnTo>
                  <a:pt x="76194" y="2038350"/>
                </a:lnTo>
                <a:cubicBezTo>
                  <a:pt x="34113" y="2038350"/>
                  <a:pt x="0" y="2004237"/>
                  <a:pt x="0" y="19621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8102561" y="12382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8254961" y="1409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8207336" y="14097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826461" y="1504950"/>
            <a:ext cx="189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Stakeholder Analysis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254961" y="1981200"/>
            <a:ext cx="34766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วิเคราะห์ผู้มีส่วนได้ส่วนเสีย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1000" y="3448050"/>
            <a:ext cx="3705225" cy="2038350"/>
          </a:xfrm>
          <a:custGeom>
            <a:avLst/>
            <a:gdLst/>
            <a:ahLst/>
            <a:cxnLst/>
            <a:rect l="l" t="t" r="r" b="b"/>
            <a:pathLst>
              <a:path w="3705225" h="203835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962156"/>
                </a:lnTo>
                <a:cubicBezTo>
                  <a:pt x="3705225" y="2004237"/>
                  <a:pt x="3671112" y="2038350"/>
                  <a:pt x="3629031" y="2038350"/>
                </a:cubicBezTo>
                <a:lnTo>
                  <a:pt x="76194" y="2038350"/>
                </a:lnTo>
                <a:cubicBezTo>
                  <a:pt x="34113" y="2038350"/>
                  <a:pt x="0" y="2004237"/>
                  <a:pt x="0" y="19621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381000" y="34480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33400" y="3619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485775" y="36195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04900" y="3714750"/>
            <a:ext cx="1352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Policy Options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33400" y="4191000"/>
            <a:ext cx="34766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ทางเลือกนโยบายและการเปรียบเทียบ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241721" y="3448050"/>
            <a:ext cx="3705225" cy="2038350"/>
          </a:xfrm>
          <a:custGeom>
            <a:avLst/>
            <a:gdLst/>
            <a:ahLst/>
            <a:cxnLst/>
            <a:rect l="l" t="t" r="r" b="b"/>
            <a:pathLst>
              <a:path w="3705225" h="203835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962156"/>
                </a:lnTo>
                <a:cubicBezTo>
                  <a:pt x="3705225" y="2004237"/>
                  <a:pt x="3671112" y="2038350"/>
                  <a:pt x="3629031" y="2038350"/>
                </a:cubicBezTo>
                <a:lnTo>
                  <a:pt x="76194" y="2038350"/>
                </a:lnTo>
                <a:cubicBezTo>
                  <a:pt x="34113" y="2038350"/>
                  <a:pt x="0" y="2004237"/>
                  <a:pt x="0" y="19621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4241721" y="34480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4394121" y="3619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4346496" y="36195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965621" y="3714750"/>
            <a:ext cx="1990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Recommended Policy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394121" y="4191000"/>
            <a:ext cx="34766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ข้อเสนอแนะที่เลือกและเหตุผล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102561" y="3448050"/>
            <a:ext cx="3705225" cy="2038350"/>
          </a:xfrm>
          <a:custGeom>
            <a:avLst/>
            <a:gdLst/>
            <a:ahLst/>
            <a:cxnLst/>
            <a:rect l="l" t="t" r="r" b="b"/>
            <a:pathLst>
              <a:path w="3705225" h="203835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962156"/>
                </a:lnTo>
                <a:cubicBezTo>
                  <a:pt x="3705225" y="2004237"/>
                  <a:pt x="3671112" y="2038350"/>
                  <a:pt x="3629031" y="2038350"/>
                </a:cubicBezTo>
                <a:lnTo>
                  <a:pt x="76194" y="2038350"/>
                </a:lnTo>
                <a:cubicBezTo>
                  <a:pt x="34113" y="2038350"/>
                  <a:pt x="0" y="2004237"/>
                  <a:pt x="0" y="1962156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8102561" y="34480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8254961" y="36195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207336" y="36195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826461" y="3714750"/>
            <a:ext cx="1885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 Plan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254961" y="4191000"/>
            <a:ext cx="3476625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แผนการนำไปใช้ งบประมาณ ความเสี่ยง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81000" y="5638800"/>
            <a:ext cx="11430000" cy="838200"/>
          </a:xfrm>
          <a:custGeom>
            <a:avLst/>
            <a:gdLst/>
            <a:ahLst/>
            <a:cxnLst/>
            <a:rect l="l" t="t" r="r" b="b"/>
            <a:pathLst>
              <a:path w="11430000" h="838200">
                <a:moveTo>
                  <a:pt x="76201" y="0"/>
                </a:moveTo>
                <a:lnTo>
                  <a:pt x="11353799" y="0"/>
                </a:lnTo>
                <a:cubicBezTo>
                  <a:pt x="11395884" y="0"/>
                  <a:pt x="11430000" y="34116"/>
                  <a:pt x="11430000" y="76201"/>
                </a:cubicBezTo>
                <a:lnTo>
                  <a:pt x="11430000" y="761999"/>
                </a:lnTo>
                <a:cubicBezTo>
                  <a:pt x="11430000" y="804084"/>
                  <a:pt x="11395884" y="838200"/>
                  <a:pt x="1135379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533400" y="57912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476250" y="579120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219200" y="5810250"/>
            <a:ext cx="10534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Monitoring &amp; Evaluation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219200" y="6076950"/>
            <a:ext cx="10515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ติดตามและประเมินผลด้วยตัวชี้วัดที่ชัดเจน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315200" y="0"/>
            <a:ext cx="4876800" cy="6858000"/>
          </a:xfrm>
          <a:custGeom>
            <a:avLst/>
            <a:gdLst/>
            <a:ahLst/>
            <a:cxnLst/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5143500"/>
            <a:ext cx="1714500" cy="1714500"/>
          </a:xfrm>
          <a:custGeom>
            <a:avLst/>
            <a:gdLst/>
            <a:ahLst/>
            <a:cxnLst/>
            <a:rect l="l" t="t" r="r" b="b"/>
            <a:pathLst>
              <a:path w="1714500" h="1714500">
                <a:moveTo>
                  <a:pt x="857250" y="0"/>
                </a:moveTo>
                <a:lnTo>
                  <a:pt x="857250" y="0"/>
                </a:lnTo>
                <a:cubicBezTo>
                  <a:pt x="1330379" y="0"/>
                  <a:pt x="1714500" y="384121"/>
                  <a:pt x="1714500" y="857250"/>
                </a:cubicBezTo>
                <a:lnTo>
                  <a:pt x="1714500" y="857250"/>
                </a:lnTo>
                <a:cubicBezTo>
                  <a:pt x="1714500" y="1330379"/>
                  <a:pt x="1330379" y="1714500"/>
                  <a:pt x="857250" y="1714500"/>
                </a:cubicBezTo>
                <a:lnTo>
                  <a:pt x="857250" y="1714500"/>
                </a:lnTo>
                <a:cubicBezTo>
                  <a:pt x="384121" y="1714500"/>
                  <a:pt x="0" y="1330379"/>
                  <a:pt x="0" y="857250"/>
                </a:cubicBezTo>
                <a:lnTo>
                  <a:pt x="0" y="857250"/>
                </a:lnTo>
                <a:cubicBezTo>
                  <a:pt x="0" y="384121"/>
                  <a:pt x="384121" y="0"/>
                  <a:pt x="857250" y="0"/>
                </a:cubicBezTo>
                <a:close/>
              </a:path>
            </a:pathLst>
          </a:custGeom>
          <a:solidFill>
            <a:srgbClr val="C75B4A">
              <a:alpha val="1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885825"/>
            <a:ext cx="6629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190625"/>
            <a:ext cx="67246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Executive Summary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ที่ดีต้องมีอะไร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81000" y="2200275"/>
            <a:ext cx="6638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สรุปสำคัญใน 1 หน้า ครบถ้วนทุกประเด็น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26955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488156" y="28003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85725" y="45541"/>
                </a:moveTo>
                <a:cubicBezTo>
                  <a:pt x="90179" y="45541"/>
                  <a:pt x="93762" y="49124"/>
                  <a:pt x="93762" y="53578"/>
                </a:cubicBezTo>
                <a:lnTo>
                  <a:pt x="93762" y="91083"/>
                </a:lnTo>
                <a:cubicBezTo>
                  <a:pt x="93762" y="95536"/>
                  <a:pt x="90179" y="99120"/>
                  <a:pt x="85725" y="99120"/>
                </a:cubicBezTo>
                <a:cubicBezTo>
                  <a:pt x="81271" y="99120"/>
                  <a:pt x="77688" y="95536"/>
                  <a:pt x="77688" y="91083"/>
                </a:cubicBezTo>
                <a:lnTo>
                  <a:pt x="77688" y="53578"/>
                </a:lnTo>
                <a:cubicBezTo>
                  <a:pt x="77688" y="49124"/>
                  <a:pt x="81271" y="45541"/>
                  <a:pt x="85725" y="45541"/>
                </a:cubicBezTo>
                <a:close/>
                <a:moveTo>
                  <a:pt x="76784" y="117872"/>
                </a:moveTo>
                <a:cubicBezTo>
                  <a:pt x="76581" y="114553"/>
                  <a:pt x="78236" y="111396"/>
                  <a:pt x="81081" y="109675"/>
                </a:cubicBezTo>
                <a:cubicBezTo>
                  <a:pt x="83926" y="107954"/>
                  <a:pt x="87491" y="107954"/>
                  <a:pt x="90336" y="109675"/>
                </a:cubicBezTo>
                <a:cubicBezTo>
                  <a:pt x="93181" y="111396"/>
                  <a:pt x="94836" y="114553"/>
                  <a:pt x="94632" y="117872"/>
                </a:cubicBezTo>
                <a:cubicBezTo>
                  <a:pt x="94836" y="121191"/>
                  <a:pt x="93181" y="124348"/>
                  <a:pt x="90336" y="126069"/>
                </a:cubicBezTo>
                <a:cubicBezTo>
                  <a:pt x="87491" y="127790"/>
                  <a:pt x="83926" y="127790"/>
                  <a:pt x="81081" y="126069"/>
                </a:cubicBezTo>
                <a:cubicBezTo>
                  <a:pt x="78236" y="124348"/>
                  <a:pt x="76581" y="121191"/>
                  <a:pt x="76784" y="11787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14400" y="2695575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ปัญหาที่ต้องการแก้ไข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3000375"/>
            <a:ext cx="1743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อธิบายปัญหาสั้นๆ กระชับ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1000" y="33813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488156" y="34861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39303" y="69652"/>
                </a:moveTo>
                <a:cubicBezTo>
                  <a:pt x="139303" y="85022"/>
                  <a:pt x="134314" y="99220"/>
                  <a:pt x="125909" y="110739"/>
                </a:cubicBezTo>
                <a:lnTo>
                  <a:pt x="168302" y="153166"/>
                </a:lnTo>
                <a:cubicBezTo>
                  <a:pt x="172488" y="157352"/>
                  <a:pt x="172488" y="164150"/>
                  <a:pt x="168302" y="168336"/>
                </a:cubicBezTo>
                <a:cubicBezTo>
                  <a:pt x="164116" y="172522"/>
                  <a:pt x="157319" y="172522"/>
                  <a:pt x="153133" y="168336"/>
                </a:cubicBezTo>
                <a:lnTo>
                  <a:pt x="110739" y="125909"/>
                </a:lnTo>
                <a:cubicBezTo>
                  <a:pt x="99220" y="134314"/>
                  <a:pt x="85022" y="139303"/>
                  <a:pt x="69652" y="139303"/>
                </a:cubicBezTo>
                <a:cubicBezTo>
                  <a:pt x="31176" y="139303"/>
                  <a:pt x="0" y="108127"/>
                  <a:pt x="0" y="69652"/>
                </a:cubicBezTo>
                <a:cubicBezTo>
                  <a:pt x="0" y="31176"/>
                  <a:pt x="31176" y="0"/>
                  <a:pt x="69652" y="0"/>
                </a:cubicBezTo>
                <a:cubicBezTo>
                  <a:pt x="108127" y="0"/>
                  <a:pt x="139303" y="31176"/>
                  <a:pt x="139303" y="69652"/>
                </a:cubicBezTo>
                <a:close/>
                <a:moveTo>
                  <a:pt x="69652" y="117872"/>
                </a:moveTo>
                <a:cubicBezTo>
                  <a:pt x="96265" y="117872"/>
                  <a:pt x="117872" y="96265"/>
                  <a:pt x="117872" y="69652"/>
                </a:cubicBezTo>
                <a:cubicBezTo>
                  <a:pt x="117872" y="43038"/>
                  <a:pt x="96265" y="21431"/>
                  <a:pt x="69652" y="21431"/>
                </a:cubicBezTo>
                <a:cubicBezTo>
                  <a:pt x="43038" y="21431"/>
                  <a:pt x="21431" y="43038"/>
                  <a:pt x="21431" y="69652"/>
                </a:cubicBezTo>
                <a:cubicBezTo>
                  <a:pt x="21431" y="96265"/>
                  <a:pt x="43038" y="117872"/>
                  <a:pt x="69652" y="11787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14400" y="3381375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สาเหตุหลักของปัญหา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14400" y="3686175"/>
            <a:ext cx="1743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ระบุสาเหตุรากที่สำคัญ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1000" y="40671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09587" y="417195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914400" y="4067175"/>
            <a:ext cx="1552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ข้อเสนอแนะหลัก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14400" y="4371975"/>
            <a:ext cx="1543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เสนอทางแก้ไขที่ชัดเจน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1000" y="47529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488156" y="48577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14400" y="4752975"/>
            <a:ext cx="204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ประโยชน์ที่คาดว่าจะได้รับ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14400" y="5057775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ระบุผลลัพธ์ที่คาดหวัง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81000" y="54387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488156" y="55435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2863" y="32147"/>
                </a:moveTo>
                <a:lnTo>
                  <a:pt x="42863" y="26789"/>
                </a:lnTo>
                <a:cubicBezTo>
                  <a:pt x="42863" y="11988"/>
                  <a:pt x="71661" y="0"/>
                  <a:pt x="107156" y="0"/>
                </a:cubicBezTo>
                <a:cubicBezTo>
                  <a:pt x="142652" y="0"/>
                  <a:pt x="171450" y="11988"/>
                  <a:pt x="171450" y="26789"/>
                </a:cubicBezTo>
                <a:lnTo>
                  <a:pt x="171450" y="32147"/>
                </a:lnTo>
                <a:cubicBezTo>
                  <a:pt x="171450" y="42394"/>
                  <a:pt x="157620" y="51301"/>
                  <a:pt x="137294" y="55822"/>
                </a:cubicBezTo>
                <a:cubicBezTo>
                  <a:pt x="136490" y="54884"/>
                  <a:pt x="135653" y="53980"/>
                  <a:pt x="134816" y="53143"/>
                </a:cubicBezTo>
                <a:cubicBezTo>
                  <a:pt x="129626" y="48019"/>
                  <a:pt x="122928" y="44135"/>
                  <a:pt x="115930" y="41255"/>
                </a:cubicBezTo>
                <a:cubicBezTo>
                  <a:pt x="101899" y="35395"/>
                  <a:pt x="83615" y="32180"/>
                  <a:pt x="64294" y="32180"/>
                </a:cubicBezTo>
                <a:cubicBezTo>
                  <a:pt x="56960" y="32180"/>
                  <a:pt x="49794" y="32649"/>
                  <a:pt x="42929" y="33553"/>
                </a:cubicBezTo>
                <a:cubicBezTo>
                  <a:pt x="42863" y="33118"/>
                  <a:pt x="42863" y="32649"/>
                  <a:pt x="42863" y="32180"/>
                </a:cubicBezTo>
                <a:close/>
                <a:moveTo>
                  <a:pt x="144661" y="118207"/>
                </a:moveTo>
                <a:lnTo>
                  <a:pt x="144661" y="102736"/>
                </a:lnTo>
                <a:cubicBezTo>
                  <a:pt x="149717" y="101430"/>
                  <a:pt x="154472" y="99890"/>
                  <a:pt x="158792" y="98081"/>
                </a:cubicBezTo>
                <a:cubicBezTo>
                  <a:pt x="163212" y="96240"/>
                  <a:pt x="167532" y="93996"/>
                  <a:pt x="171450" y="91284"/>
                </a:cubicBezTo>
                <a:lnTo>
                  <a:pt x="171450" y="96441"/>
                </a:lnTo>
                <a:cubicBezTo>
                  <a:pt x="171450" y="105415"/>
                  <a:pt x="160902" y="113351"/>
                  <a:pt x="144661" y="118207"/>
                </a:cubicBezTo>
                <a:close/>
                <a:moveTo>
                  <a:pt x="144661" y="86060"/>
                </a:moveTo>
                <a:lnTo>
                  <a:pt x="144661" y="75009"/>
                </a:lnTo>
                <a:cubicBezTo>
                  <a:pt x="144661" y="73502"/>
                  <a:pt x="144527" y="72063"/>
                  <a:pt x="144326" y="70656"/>
                </a:cubicBezTo>
                <a:cubicBezTo>
                  <a:pt x="149516" y="69350"/>
                  <a:pt x="154372" y="67776"/>
                  <a:pt x="158792" y="65901"/>
                </a:cubicBezTo>
                <a:cubicBezTo>
                  <a:pt x="163212" y="64026"/>
                  <a:pt x="167532" y="61816"/>
                  <a:pt x="171450" y="59103"/>
                </a:cubicBezTo>
                <a:lnTo>
                  <a:pt x="171450" y="64260"/>
                </a:lnTo>
                <a:cubicBezTo>
                  <a:pt x="171450" y="73235"/>
                  <a:pt x="160902" y="81171"/>
                  <a:pt x="144661" y="86026"/>
                </a:cubicBezTo>
                <a:close/>
                <a:moveTo>
                  <a:pt x="0" y="80367"/>
                </a:moveTo>
                <a:lnTo>
                  <a:pt x="0" y="75009"/>
                </a:lnTo>
                <a:cubicBezTo>
                  <a:pt x="0" y="60208"/>
                  <a:pt x="28798" y="48220"/>
                  <a:pt x="64294" y="48220"/>
                </a:cubicBezTo>
                <a:cubicBezTo>
                  <a:pt x="99789" y="48220"/>
                  <a:pt x="128588" y="60208"/>
                  <a:pt x="128588" y="75009"/>
                </a:cubicBezTo>
                <a:lnTo>
                  <a:pt x="128588" y="80367"/>
                </a:lnTo>
                <a:cubicBezTo>
                  <a:pt x="128588" y="95168"/>
                  <a:pt x="99789" y="107156"/>
                  <a:pt x="64294" y="107156"/>
                </a:cubicBezTo>
                <a:cubicBezTo>
                  <a:pt x="28798" y="107156"/>
                  <a:pt x="0" y="95168"/>
                  <a:pt x="0" y="80367"/>
                </a:cubicBezTo>
                <a:close/>
                <a:moveTo>
                  <a:pt x="128588" y="112514"/>
                </a:moveTo>
                <a:cubicBezTo>
                  <a:pt x="128588" y="127315"/>
                  <a:pt x="99789" y="139303"/>
                  <a:pt x="64294" y="139303"/>
                </a:cubicBezTo>
                <a:cubicBezTo>
                  <a:pt x="28798" y="139303"/>
                  <a:pt x="0" y="127315"/>
                  <a:pt x="0" y="112514"/>
                </a:cubicBezTo>
                <a:lnTo>
                  <a:pt x="0" y="107357"/>
                </a:lnTo>
                <a:cubicBezTo>
                  <a:pt x="3884" y="110070"/>
                  <a:pt x="8204" y="112280"/>
                  <a:pt x="12658" y="114155"/>
                </a:cubicBezTo>
                <a:cubicBezTo>
                  <a:pt x="26689" y="120015"/>
                  <a:pt x="44972" y="123230"/>
                  <a:pt x="64294" y="123230"/>
                </a:cubicBezTo>
                <a:cubicBezTo>
                  <a:pt x="83615" y="123230"/>
                  <a:pt x="101899" y="119982"/>
                  <a:pt x="115930" y="114155"/>
                </a:cubicBezTo>
                <a:cubicBezTo>
                  <a:pt x="120350" y="112313"/>
                  <a:pt x="124670" y="110070"/>
                  <a:pt x="128588" y="107357"/>
                </a:cubicBezTo>
                <a:lnTo>
                  <a:pt x="128588" y="112514"/>
                </a:lnTo>
                <a:close/>
                <a:moveTo>
                  <a:pt x="128588" y="139504"/>
                </a:moveTo>
                <a:lnTo>
                  <a:pt x="128588" y="144661"/>
                </a:lnTo>
                <a:cubicBezTo>
                  <a:pt x="128588" y="159462"/>
                  <a:pt x="99789" y="171450"/>
                  <a:pt x="64294" y="171450"/>
                </a:cubicBezTo>
                <a:cubicBezTo>
                  <a:pt x="28798" y="171450"/>
                  <a:pt x="0" y="159462"/>
                  <a:pt x="0" y="144661"/>
                </a:cubicBezTo>
                <a:lnTo>
                  <a:pt x="0" y="139504"/>
                </a:lnTo>
                <a:cubicBezTo>
                  <a:pt x="3884" y="142216"/>
                  <a:pt x="8204" y="144427"/>
                  <a:pt x="12658" y="146302"/>
                </a:cubicBezTo>
                <a:cubicBezTo>
                  <a:pt x="26689" y="152162"/>
                  <a:pt x="44972" y="155377"/>
                  <a:pt x="64294" y="155377"/>
                </a:cubicBezTo>
                <a:cubicBezTo>
                  <a:pt x="83615" y="155377"/>
                  <a:pt x="101899" y="152128"/>
                  <a:pt x="115930" y="146302"/>
                </a:cubicBezTo>
                <a:cubicBezTo>
                  <a:pt x="120350" y="144460"/>
                  <a:pt x="124670" y="142216"/>
                  <a:pt x="128588" y="13950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14400" y="5438775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ทรัพยากรที่ต้องใช้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14400" y="5743575"/>
            <a:ext cx="2009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สรุปงบประมาณและ resources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683466" y="1482091"/>
            <a:ext cx="1990725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20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064466" y="3158491"/>
            <a:ext cx="1228725" cy="2219325"/>
          </a:xfrm>
          <a:custGeom>
            <a:avLst/>
            <a:gdLst/>
            <a:ahLst/>
            <a:cxnLst/>
            <a:rect l="l" t="t" r="r" b="b"/>
            <a:pathLst>
              <a:path w="1228725" h="2219325">
                <a:moveTo>
                  <a:pt x="76206" y="0"/>
                </a:moveTo>
                <a:lnTo>
                  <a:pt x="1152519" y="0"/>
                </a:lnTo>
                <a:cubicBezTo>
                  <a:pt x="1194607" y="0"/>
                  <a:pt x="1228725" y="34118"/>
                  <a:pt x="1228725" y="76206"/>
                </a:cubicBezTo>
                <a:lnTo>
                  <a:pt x="1228725" y="2143119"/>
                </a:lnTo>
                <a:cubicBezTo>
                  <a:pt x="1228725" y="2185207"/>
                  <a:pt x="1194607" y="2219325"/>
                  <a:pt x="1152519" y="2219325"/>
                </a:cubicBezTo>
                <a:lnTo>
                  <a:pt x="76206" y="2219325"/>
                </a:lnTo>
                <a:cubicBezTo>
                  <a:pt x="34118" y="2219325"/>
                  <a:pt x="0" y="2185207"/>
                  <a:pt x="0" y="2143119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9221629" y="3387091"/>
            <a:ext cx="9144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 หน้า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250204" y="3844291"/>
            <a:ext cx="85725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ที่ครบถ้วน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และกระชับ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9293066" y="4533901"/>
            <a:ext cx="771525" cy="7620"/>
          </a:xfrm>
          <a:custGeom>
            <a:avLst/>
            <a:gdLst/>
            <a:ahLst/>
            <a:cxnLst/>
            <a:rect l="l" t="t" r="r" b="b"/>
            <a:pathLst>
              <a:path w="771525" h="7620">
                <a:moveTo>
                  <a:pt x="0" y="0"/>
                </a:moveTo>
                <a:lnTo>
                  <a:pt x="771525" y="0"/>
                </a:lnTo>
                <a:lnTo>
                  <a:pt x="771525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9254966" y="4690111"/>
            <a:ext cx="8477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ผู้บริหารอ่าน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ใน 2-3 นาที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097280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3" name="Shape 1"/>
          <p:cNvSpPr/>
          <p:nvPr/>
        </p:nvSpPr>
        <p:spPr>
          <a:xfrm>
            <a:off x="10287000" y="4953000"/>
            <a:ext cx="1905000" cy="1905000"/>
          </a:xfrm>
          <a:custGeom>
            <a:avLst/>
            <a:gdLst/>
            <a:ahLst/>
            <a:cxnLst/>
            <a:rect l="l" t="t" r="r" b="b"/>
            <a:pathLst>
              <a:path w="1905000" h="1905000">
                <a:moveTo>
                  <a:pt x="952500" y="0"/>
                </a:moveTo>
                <a:lnTo>
                  <a:pt x="952500" y="0"/>
                </a:lnTo>
                <a:cubicBezTo>
                  <a:pt x="1478199" y="0"/>
                  <a:pt x="1905000" y="426801"/>
                  <a:pt x="1905000" y="952500"/>
                </a:cubicBezTo>
                <a:lnTo>
                  <a:pt x="1905000" y="952500"/>
                </a:lnTo>
                <a:cubicBezTo>
                  <a:pt x="1905000" y="1478199"/>
                  <a:pt x="1478199" y="1905000"/>
                  <a:pt x="952500" y="1905000"/>
                </a:cubicBezTo>
                <a:lnTo>
                  <a:pt x="952500" y="1905000"/>
                </a:lnTo>
                <a:cubicBezTo>
                  <a:pt x="426801" y="1905000"/>
                  <a:pt x="0" y="1478199"/>
                  <a:pt x="0" y="952500"/>
                </a:cubicBezTo>
                <a:lnTo>
                  <a:pt x="0" y="952500"/>
                </a:lnTo>
                <a:cubicBezTo>
                  <a:pt x="0" y="426801"/>
                  <a:pt x="426801" y="0"/>
                  <a:pt x="952500" y="0"/>
                </a:cubicBezTo>
                <a:close/>
              </a:path>
            </a:pathLst>
          </a:custGeom>
          <a:solidFill>
            <a:srgbClr val="C75B4A">
              <a:alpha val="1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EXAMPLE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 Executive Summary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1219200"/>
            <a:ext cx="11430000" cy="5257800"/>
          </a:xfrm>
          <a:custGeom>
            <a:avLst/>
            <a:gdLst/>
            <a:ahLst/>
            <a:cxnLst/>
            <a:rect l="l" t="t" r="r" b="b"/>
            <a:pathLst>
              <a:path w="11430000" h="5257800">
                <a:moveTo>
                  <a:pt x="76186" y="0"/>
                </a:moveTo>
                <a:lnTo>
                  <a:pt x="11353814" y="0"/>
                </a:lnTo>
                <a:cubicBezTo>
                  <a:pt x="11395891" y="0"/>
                  <a:pt x="11430000" y="34109"/>
                  <a:pt x="11430000" y="76186"/>
                </a:cubicBezTo>
                <a:lnTo>
                  <a:pt x="11430000" y="5181614"/>
                </a:lnTo>
                <a:cubicBezTo>
                  <a:pt x="11430000" y="5223691"/>
                  <a:pt x="11395891" y="5257800"/>
                  <a:pt x="11353814" y="5257800"/>
                </a:cubicBezTo>
                <a:lnTo>
                  <a:pt x="76186" y="5257800"/>
                </a:lnTo>
                <a:cubicBezTo>
                  <a:pt x="34109" y="5257800"/>
                  <a:pt x="0" y="5223691"/>
                  <a:pt x="0" y="5181614"/>
                </a:cubicBezTo>
                <a:lnTo>
                  <a:pt x="0" y="76186"/>
                </a:lnTo>
                <a:cubicBezTo>
                  <a:pt x="0" y="34138"/>
                  <a:pt x="34138" y="0"/>
                  <a:pt x="7618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09600" y="1874520"/>
            <a:ext cx="10972800" cy="15240"/>
          </a:xfrm>
          <a:custGeom>
            <a:avLst/>
            <a:gdLst/>
            <a:ahLst/>
            <a:cxnLst/>
            <a:rect l="l" t="t" r="r" b="b"/>
            <a:pathLst>
              <a:path w="10972800" h="15240">
                <a:moveTo>
                  <a:pt x="0" y="0"/>
                </a:moveTo>
                <a:lnTo>
                  <a:pt x="10972800" y="0"/>
                </a:lnTo>
                <a:lnTo>
                  <a:pt x="10972800" y="15240"/>
                </a:lnTo>
                <a:lnTo>
                  <a:pt x="0" y="1524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609600" y="1447800"/>
            <a:ext cx="11087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ข้อเสนอแนะนโยบายการลดการบริโภคเครื่องดื่มที่มีน้ำตาลสูงในโรงเรียน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9600" y="203442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71500" y="2034422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66800" y="2034422"/>
            <a:ext cx="10601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66800" y="2339222"/>
            <a:ext cx="1059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เด็กไทยวัย 6-14 ปี บริโภคน้ำตาลเกินมาตรฐาน WHO ร้อยละ 65 ส่งผลให้เกิดโรคอ้วนและเบาหวานเพิ่มขึ้นร้อยละ 15 ในช่วง 5 ปีที่ผ่านมา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9600" y="272022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571500" y="27202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66800" y="2720220"/>
            <a:ext cx="10601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สาเหตุหลัก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66800" y="3025020"/>
            <a:ext cx="1059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โรงเรียนไม่มีนโยบายจำกัดการจำหน่ายเครื่องดื่มที่มีน้ำตาลสูง ขณะที่ผู้ปกครองและเด็กขาดความรู้เรื่องโทษของน้ำตาลส่วนเกิน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9600" y="340602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571500" y="34060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66800" y="3406020"/>
            <a:ext cx="10601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ข้อเสนอแนะ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66800" y="3710820"/>
            <a:ext cx="1059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ห้ามจำหน่ายเครื่องดื่มที่มีน้ำตาลเกิน 6 กรัมต่อ 100 มล. ในโรงเรียนทุกประเภท พร้อมจัดการศึกษาสุขภาพให้นักเรียนและผู้ปกครอง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09600" y="409182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571500" y="40918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66800" y="4091820"/>
            <a:ext cx="10601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ประโยชน์ที่คาดหวัง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66800" y="4396620"/>
            <a:ext cx="1059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ลดการบริโภคน้ำตาลในกลุ่มเด็กได้ร้อยละ 20 ภายใน 3 ปี ลดอัตราโรคอ้วนในเด็กได้ร้อยละ 10 ประหยัดค่าใช้จ่ายด้านสาธารณสุข 1,200 ล้านบาทต่อปี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09600" y="477762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571500" y="47776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66800" y="4777620"/>
            <a:ext cx="10601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ทรัพยากรที่ต้องใช้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66800" y="5082420"/>
            <a:ext cx="10591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งบประมาณ 150 ล้านบาทต่อปี สำหรับการตรวจสอบ การศึกษา และการสนับสนุนโรงเรียน ระยะเวลาดำเนินการ 3 ปี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609600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81000" y="1304925"/>
            <a:ext cx="5486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609725"/>
            <a:ext cx="55816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สูตรการเขียน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1000" y="2695575"/>
            <a:ext cx="5410200" cy="2857500"/>
          </a:xfrm>
          <a:custGeom>
            <a:avLst/>
            <a:gdLst/>
            <a:ahLst/>
            <a:cxnLst/>
            <a:rect l="l" t="t" r="r" b="b"/>
            <a:pathLst>
              <a:path w="5410200" h="2857500">
                <a:moveTo>
                  <a:pt x="76210" y="0"/>
                </a:moveTo>
                <a:lnTo>
                  <a:pt x="5333990" y="0"/>
                </a:lnTo>
                <a:cubicBezTo>
                  <a:pt x="5376080" y="0"/>
                  <a:pt x="5410200" y="34120"/>
                  <a:pt x="5410200" y="76210"/>
                </a:cubicBezTo>
                <a:lnTo>
                  <a:pt x="5410200" y="2781290"/>
                </a:lnTo>
                <a:cubicBezTo>
                  <a:pt x="5410200" y="2823380"/>
                  <a:pt x="5376080" y="2857500"/>
                  <a:pt x="5333990" y="2857500"/>
                </a:cubicBezTo>
                <a:lnTo>
                  <a:pt x="76210" y="2857500"/>
                </a:lnTo>
                <a:cubicBezTo>
                  <a:pt x="34120" y="2857500"/>
                  <a:pt x="0" y="2823380"/>
                  <a:pt x="0" y="278129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609600" y="2924175"/>
            <a:ext cx="5038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โครงสร้างที่ครบถ้วน: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09600" y="33432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76263" y="334327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28700" y="3381375"/>
            <a:ext cx="923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กลุ่มเป้าหมาย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9600" y="37623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76263" y="376237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28700" y="3800475"/>
            <a:ext cx="390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พื้นที่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9600" y="41814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576263" y="418147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28700" y="4219575"/>
            <a:ext cx="476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ปัญหา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9600" y="46005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576263" y="460057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28700" y="4638675"/>
            <a:ext cx="695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ผลกระทบ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09600" y="50196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576263" y="501967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28700" y="5057775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สาเหตุเบื้องต้น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00800" y="1838325"/>
            <a:ext cx="5410200" cy="3348272"/>
          </a:xfrm>
          <a:custGeom>
            <a:avLst/>
            <a:gdLst/>
            <a:ahLst/>
            <a:cxnLst/>
            <a:rect l="l" t="t" r="r" b="b"/>
            <a:pathLst>
              <a:path w="5410200" h="2419350">
                <a:moveTo>
                  <a:pt x="76210" y="0"/>
                </a:moveTo>
                <a:lnTo>
                  <a:pt x="5333990" y="0"/>
                </a:lnTo>
                <a:cubicBezTo>
                  <a:pt x="5376080" y="0"/>
                  <a:pt x="5410200" y="34120"/>
                  <a:pt x="5410200" y="76210"/>
                </a:cubicBezTo>
                <a:lnTo>
                  <a:pt x="5410200" y="2343140"/>
                </a:lnTo>
                <a:cubicBezTo>
                  <a:pt x="5410200" y="2385230"/>
                  <a:pt x="5376080" y="2419350"/>
                  <a:pt x="5333990" y="2419350"/>
                </a:cubicBezTo>
                <a:lnTo>
                  <a:pt x="76210" y="2419350"/>
                </a:lnTo>
                <a:cubicBezTo>
                  <a:pt x="34120" y="2419350"/>
                  <a:pt x="0" y="2385230"/>
                  <a:pt x="0" y="234314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629400" y="2066925"/>
            <a:ext cx="5038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ตัวอย่าง: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661308" y="2486025"/>
            <a:ext cx="4933950" cy="2533650"/>
          </a:xfrm>
          <a:custGeom>
            <a:avLst/>
            <a:gdLst/>
            <a:ahLst/>
            <a:cxnLst/>
            <a:rect l="l" t="t" r="r" b="b"/>
            <a:pathLst>
              <a:path w="4933950" h="1543050">
                <a:moveTo>
                  <a:pt x="38100" y="0"/>
                </a:moveTo>
                <a:lnTo>
                  <a:pt x="4857754" y="0"/>
                </a:lnTo>
                <a:cubicBezTo>
                  <a:pt x="4899836" y="0"/>
                  <a:pt x="4933950" y="34114"/>
                  <a:pt x="4933950" y="76196"/>
                </a:cubicBezTo>
                <a:lnTo>
                  <a:pt x="4933950" y="1466854"/>
                </a:lnTo>
                <a:cubicBezTo>
                  <a:pt x="4933950" y="1508936"/>
                  <a:pt x="4899836" y="1543050"/>
                  <a:pt x="4857754" y="1543050"/>
                </a:cubicBezTo>
                <a:lnTo>
                  <a:pt x="38100" y="1543050"/>
                </a:lnTo>
                <a:cubicBezTo>
                  <a:pt x="17072" y="1543050"/>
                  <a:pt x="0" y="1525978"/>
                  <a:pt x="0" y="1504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26" name="Shape 24"/>
          <p:cNvSpPr/>
          <p:nvPr/>
        </p:nvSpPr>
        <p:spPr>
          <a:xfrm>
            <a:off x="6648449" y="2486025"/>
            <a:ext cx="45719" cy="2533650"/>
          </a:xfrm>
          <a:custGeom>
            <a:avLst/>
            <a:gdLst/>
            <a:ahLst/>
            <a:cxnLst/>
            <a:rect l="l" t="t" r="r" b="b"/>
            <a:pathLst>
              <a:path w="38100" h="1543050">
                <a:moveTo>
                  <a:pt x="38100" y="0"/>
                </a:moveTo>
                <a:lnTo>
                  <a:pt x="38100" y="0"/>
                </a:lnTo>
                <a:lnTo>
                  <a:pt x="38100" y="1543050"/>
                </a:lnTo>
                <a:lnTo>
                  <a:pt x="38100" y="1543050"/>
                </a:lnTo>
                <a:cubicBezTo>
                  <a:pt x="17072" y="1543050"/>
                  <a:pt x="0" y="1525978"/>
                  <a:pt x="0" y="1504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819900" y="2638425"/>
            <a:ext cx="897969" cy="251460"/>
          </a:xfrm>
          <a:custGeom>
            <a:avLst/>
            <a:gdLst/>
            <a:ahLst/>
            <a:cxnLst/>
            <a:rect l="l" t="t" r="r" b="b"/>
            <a:pathLst>
              <a:path w="897969" h="251460">
                <a:moveTo>
                  <a:pt x="38101" y="0"/>
                </a:moveTo>
                <a:lnTo>
                  <a:pt x="859868" y="0"/>
                </a:lnTo>
                <a:cubicBezTo>
                  <a:pt x="880911" y="0"/>
                  <a:pt x="897969" y="17058"/>
                  <a:pt x="897969" y="38101"/>
                </a:cubicBezTo>
                <a:lnTo>
                  <a:pt x="897969" y="213359"/>
                </a:lnTo>
                <a:cubicBezTo>
                  <a:pt x="897969" y="234401"/>
                  <a:pt x="880911" y="251460"/>
                  <a:pt x="859868" y="251460"/>
                </a:cubicBezTo>
                <a:lnTo>
                  <a:pt x="38101" y="251460"/>
                </a:lnTo>
                <a:cubicBezTo>
                  <a:pt x="17058" y="251460"/>
                  <a:pt x="0" y="234401"/>
                  <a:pt x="0" y="213359"/>
                </a:cubicBezTo>
                <a:lnTo>
                  <a:pt x="0" y="38101"/>
                </a:lnTo>
                <a:cubicBezTo>
                  <a:pt x="0" y="17073"/>
                  <a:pt x="17073" y="0"/>
                  <a:pt x="38101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819900" y="2638425"/>
            <a:ext cx="964644" cy="25146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กลุ่มเป้าหมาย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761923" y="2653666"/>
            <a:ext cx="1312426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เด็กไทยวัย 6-14 ปี</a:t>
            </a:r>
            <a:endParaRPr lang="en-US" sz="1600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E369F5B-BE56-BA9E-18C6-56DAC416872C}"/>
              </a:ext>
            </a:extLst>
          </p:cNvPr>
          <p:cNvGrpSpPr/>
          <p:nvPr/>
        </p:nvGrpSpPr>
        <p:grpSpPr>
          <a:xfrm>
            <a:off x="6822648" y="3054184"/>
            <a:ext cx="2246113" cy="251460"/>
            <a:chOff x="9042202" y="2638425"/>
            <a:chExt cx="2246113" cy="251460"/>
          </a:xfrm>
        </p:grpSpPr>
        <p:sp>
          <p:nvSpPr>
            <p:cNvPr id="30" name="Shape 28"/>
            <p:cNvSpPr/>
            <p:nvPr/>
          </p:nvSpPr>
          <p:spPr>
            <a:xfrm>
              <a:off x="9042202" y="2638425"/>
              <a:ext cx="423863" cy="251460"/>
            </a:xfrm>
            <a:custGeom>
              <a:avLst/>
              <a:gdLst/>
              <a:ahLst/>
              <a:cxnLst/>
              <a:rect l="l" t="t" r="r" b="b"/>
              <a:pathLst>
                <a:path w="423863" h="251460">
                  <a:moveTo>
                    <a:pt x="38101" y="0"/>
                  </a:moveTo>
                  <a:lnTo>
                    <a:pt x="385761" y="0"/>
                  </a:lnTo>
                  <a:cubicBezTo>
                    <a:pt x="406804" y="0"/>
                    <a:pt x="423863" y="17058"/>
                    <a:pt x="423863" y="38101"/>
                  </a:cubicBezTo>
                  <a:lnTo>
                    <a:pt x="423863" y="213359"/>
                  </a:lnTo>
                  <a:cubicBezTo>
                    <a:pt x="423863" y="234401"/>
                    <a:pt x="406804" y="251460"/>
                    <a:pt x="385761" y="251460"/>
                  </a:cubicBezTo>
                  <a:lnTo>
                    <a:pt x="38101" y="251460"/>
                  </a:lnTo>
                  <a:cubicBezTo>
                    <a:pt x="17058" y="251460"/>
                    <a:pt x="0" y="234401"/>
                    <a:pt x="0" y="213359"/>
                  </a:cubicBezTo>
                  <a:lnTo>
                    <a:pt x="0" y="38101"/>
                  </a:lnTo>
                  <a:cubicBezTo>
                    <a:pt x="0" y="17073"/>
                    <a:pt x="17073" y="0"/>
                    <a:pt x="38101" y="0"/>
                  </a:cubicBezTo>
                  <a:close/>
                </a:path>
              </a:pathLst>
            </a:custGeom>
            <a:solidFill>
              <a:srgbClr val="C75B4A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 29"/>
            <p:cNvSpPr/>
            <p:nvPr/>
          </p:nvSpPr>
          <p:spPr>
            <a:xfrm>
              <a:off x="9042202" y="2638425"/>
              <a:ext cx="490538" cy="251460"/>
            </a:xfrm>
            <a:prstGeom prst="rect">
              <a:avLst/>
            </a:prstGeom>
            <a:noFill/>
            <a:ln/>
          </p:spPr>
          <p:txBody>
            <a:bodyPr wrap="square" lIns="76200" tIns="38100" rIns="76200" bIns="38100" rtlCol="0" anchor="ctr"/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พื้นที่</a:t>
              </a:r>
              <a:endParaRPr lang="en-US" sz="1600" dirty="0"/>
            </a:p>
          </p:txBody>
        </p:sp>
        <p:sp>
          <p:nvSpPr>
            <p:cNvPr id="32" name="Text 30"/>
            <p:cNvSpPr/>
            <p:nvPr/>
          </p:nvSpPr>
          <p:spPr>
            <a:xfrm>
              <a:off x="9510117" y="2653666"/>
              <a:ext cx="1778198" cy="2057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40000"/>
                </a:lnSpc>
              </a:pPr>
              <a:r>
                <a:rPr lang="en-US" sz="1200" b="1" dirty="0">
                  <a:solidFill>
                    <a:srgbClr val="2D2D2D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ในทุกภูมิภาคของประเทศ</a:t>
              </a:r>
              <a:endParaRPr lang="en-US" sz="1600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1B669A5-7A2B-882C-80FE-96C190FC6CA8}"/>
              </a:ext>
            </a:extLst>
          </p:cNvPr>
          <p:cNvGrpSpPr/>
          <p:nvPr/>
        </p:nvGrpSpPr>
        <p:grpSpPr>
          <a:xfrm>
            <a:off x="6814484" y="3441649"/>
            <a:ext cx="3612414" cy="251460"/>
            <a:chOff x="6814484" y="2886075"/>
            <a:chExt cx="3612414" cy="251460"/>
          </a:xfrm>
        </p:grpSpPr>
        <p:sp>
          <p:nvSpPr>
            <p:cNvPr id="33" name="Shape 31"/>
            <p:cNvSpPr/>
            <p:nvPr/>
          </p:nvSpPr>
          <p:spPr>
            <a:xfrm>
              <a:off x="6814484" y="2916992"/>
              <a:ext cx="501372" cy="205741"/>
            </a:xfrm>
            <a:custGeom>
              <a:avLst/>
              <a:gdLst/>
              <a:ahLst/>
              <a:cxnLst/>
              <a:rect l="l" t="t" r="r" b="b"/>
              <a:pathLst>
                <a:path w="501372" h="251460">
                  <a:moveTo>
                    <a:pt x="38101" y="0"/>
                  </a:moveTo>
                  <a:lnTo>
                    <a:pt x="463271" y="0"/>
                  </a:lnTo>
                  <a:cubicBezTo>
                    <a:pt x="484314" y="0"/>
                    <a:pt x="501372" y="17058"/>
                    <a:pt x="501372" y="38101"/>
                  </a:cubicBezTo>
                  <a:lnTo>
                    <a:pt x="501372" y="213359"/>
                  </a:lnTo>
                  <a:cubicBezTo>
                    <a:pt x="501372" y="234401"/>
                    <a:pt x="484314" y="251460"/>
                    <a:pt x="463271" y="251460"/>
                  </a:cubicBezTo>
                  <a:lnTo>
                    <a:pt x="38101" y="251460"/>
                  </a:lnTo>
                  <a:cubicBezTo>
                    <a:pt x="17058" y="251460"/>
                    <a:pt x="0" y="234401"/>
                    <a:pt x="0" y="213359"/>
                  </a:cubicBezTo>
                  <a:lnTo>
                    <a:pt x="0" y="38101"/>
                  </a:lnTo>
                  <a:cubicBezTo>
                    <a:pt x="0" y="17073"/>
                    <a:pt x="17073" y="0"/>
                    <a:pt x="38101" y="0"/>
                  </a:cubicBezTo>
                  <a:close/>
                </a:path>
              </a:pathLst>
            </a:custGeom>
            <a:solidFill>
              <a:srgbClr val="1E3A5F"/>
            </a:solidFill>
            <a:ln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4" name="Text 32"/>
            <p:cNvSpPr/>
            <p:nvPr/>
          </p:nvSpPr>
          <p:spPr>
            <a:xfrm>
              <a:off x="6819900" y="2886075"/>
              <a:ext cx="568047" cy="251460"/>
            </a:xfrm>
            <a:prstGeom prst="rect">
              <a:avLst/>
            </a:prstGeom>
            <a:noFill/>
            <a:ln/>
          </p:spPr>
          <p:txBody>
            <a:bodyPr wrap="square" lIns="76200" tIns="38100" rIns="76200" bIns="38100" rtlCol="0" anchor="ctr"/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ปัญหา</a:t>
              </a:r>
              <a:endParaRPr lang="en-US" sz="1600" dirty="0"/>
            </a:p>
          </p:txBody>
        </p:sp>
        <p:sp>
          <p:nvSpPr>
            <p:cNvPr id="35" name="Text 33"/>
            <p:cNvSpPr/>
            <p:nvPr/>
          </p:nvSpPr>
          <p:spPr>
            <a:xfrm>
              <a:off x="7365325" y="2901316"/>
              <a:ext cx="3061573" cy="20574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40000"/>
                </a:lnSpc>
              </a:pPr>
              <a:r>
                <a:rPr lang="en-US" sz="1200" b="1" dirty="0">
                  <a:solidFill>
                    <a:srgbClr val="2D2D2D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มีอัตราการบริโภคน้ำตาลเกินมาตรฐาน WHO</a:t>
              </a:r>
              <a:endParaRPr lang="en-US" sz="1600" dirty="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8B37B18-61FB-0945-1127-8E75D9828C2F}"/>
              </a:ext>
            </a:extLst>
          </p:cNvPr>
          <p:cNvGrpSpPr/>
          <p:nvPr/>
        </p:nvGrpSpPr>
        <p:grpSpPr>
          <a:xfrm>
            <a:off x="6800850" y="3949225"/>
            <a:ext cx="5367339" cy="457346"/>
            <a:chOff x="6806207" y="3150724"/>
            <a:chExt cx="5367339" cy="45734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C00FB1D-808D-812D-E913-63AFEA659751}"/>
                </a:ext>
              </a:extLst>
            </p:cNvPr>
            <p:cNvGrpSpPr/>
            <p:nvPr/>
          </p:nvGrpSpPr>
          <p:grpSpPr>
            <a:xfrm>
              <a:off x="6806207" y="3150724"/>
              <a:ext cx="761405" cy="251460"/>
              <a:chOff x="10394752" y="2886075"/>
              <a:chExt cx="761405" cy="251460"/>
            </a:xfrm>
          </p:grpSpPr>
          <p:sp>
            <p:nvSpPr>
              <p:cNvPr id="36" name="Shape 34"/>
              <p:cNvSpPr/>
              <p:nvPr/>
            </p:nvSpPr>
            <p:spPr>
              <a:xfrm>
                <a:off x="10394752" y="2886075"/>
                <a:ext cx="694730" cy="251460"/>
              </a:xfrm>
              <a:custGeom>
                <a:avLst/>
                <a:gdLst/>
                <a:ahLst/>
                <a:cxnLst/>
                <a:rect l="l" t="t" r="r" b="b"/>
                <a:pathLst>
                  <a:path w="694730" h="251460">
                    <a:moveTo>
                      <a:pt x="38101" y="0"/>
                    </a:moveTo>
                    <a:lnTo>
                      <a:pt x="656628" y="0"/>
                    </a:lnTo>
                    <a:cubicBezTo>
                      <a:pt x="677671" y="0"/>
                      <a:pt x="694730" y="17058"/>
                      <a:pt x="694730" y="38101"/>
                    </a:cubicBezTo>
                    <a:lnTo>
                      <a:pt x="694730" y="213359"/>
                    </a:lnTo>
                    <a:cubicBezTo>
                      <a:pt x="694730" y="234401"/>
                      <a:pt x="677671" y="251460"/>
                      <a:pt x="656628" y="251460"/>
                    </a:cubicBezTo>
                    <a:lnTo>
                      <a:pt x="38101" y="251460"/>
                    </a:lnTo>
                    <a:cubicBezTo>
                      <a:pt x="17058" y="251460"/>
                      <a:pt x="0" y="234401"/>
                      <a:pt x="0" y="213359"/>
                    </a:cubicBezTo>
                    <a:lnTo>
                      <a:pt x="0" y="38101"/>
                    </a:lnTo>
                    <a:cubicBezTo>
                      <a:pt x="0" y="17073"/>
                      <a:pt x="17073" y="0"/>
                      <a:pt x="38101" y="0"/>
                    </a:cubicBezTo>
                    <a:close/>
                  </a:path>
                </a:pathLst>
              </a:custGeom>
              <a:solidFill>
                <a:srgbClr val="C75B4A"/>
              </a:solidFill>
              <a:ln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Text 35"/>
              <p:cNvSpPr/>
              <p:nvPr/>
            </p:nvSpPr>
            <p:spPr>
              <a:xfrm>
                <a:off x="10394752" y="2886075"/>
                <a:ext cx="761405" cy="251460"/>
              </a:xfrm>
              <a:prstGeom prst="rect">
                <a:avLst/>
              </a:prstGeom>
              <a:noFill/>
              <a:ln/>
            </p:spPr>
            <p:txBody>
              <a:bodyPr wrap="square" lIns="76200" tIns="38100" rIns="76200" bIns="38100" rtlCol="0" anchor="ctr"/>
              <a:lstStyle/>
              <a:p>
                <a:pPr>
                  <a:lnSpc>
                    <a:spcPct val="120000"/>
                  </a:lnSpc>
                </a:pPr>
                <a:r>
                  <a:rPr lang="en-US" sz="1050" dirty="0">
                    <a:solidFill>
                      <a:srgbClr val="FFFFFF"/>
                    </a:solidFill>
                    <a:latin typeface="MiSans" pitchFamily="34" charset="0"/>
                    <a:ea typeface="MiSans" pitchFamily="34" charset="-122"/>
                    <a:cs typeface="MiSans" pitchFamily="34" charset="-120"/>
                  </a:rPr>
                  <a:t>ผลกระทบ</a:t>
                </a:r>
                <a:endParaRPr lang="en-US" sz="1600" dirty="0"/>
              </a:p>
            </p:txBody>
          </p:sp>
        </p:grpSp>
        <p:sp>
          <p:nvSpPr>
            <p:cNvPr id="38" name="Text 36"/>
            <p:cNvSpPr/>
            <p:nvPr/>
          </p:nvSpPr>
          <p:spPr>
            <a:xfrm>
              <a:off x="7529275" y="3154680"/>
              <a:ext cx="4644271" cy="45339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40000"/>
                </a:lnSpc>
              </a:pPr>
              <a:r>
                <a:rPr lang="en-US" sz="1200" b="1" dirty="0">
                  <a:solidFill>
                    <a:srgbClr val="2D2D2D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ส่งผลให้เกิดโรคอ้วนและเบาหวานเพิ่มขึ้นร้อยละ 15 </a:t>
              </a:r>
            </a:p>
            <a:p>
              <a:pPr>
                <a:lnSpc>
                  <a:spcPct val="140000"/>
                </a:lnSpc>
              </a:pPr>
              <a:r>
                <a:rPr lang="en-US" sz="1200" b="1" dirty="0" err="1">
                  <a:solidFill>
                    <a:srgbClr val="2D2D2D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ในช่วง</a:t>
              </a:r>
              <a:r>
                <a:rPr lang="en-US" sz="1200" b="1" dirty="0">
                  <a:solidFill>
                    <a:srgbClr val="2D2D2D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 5 ปีที่ผ่านมา</a:t>
              </a:r>
              <a:endParaRPr lang="en-US" sz="160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8799EFA-D0DF-D4D4-80C7-A479183A5AC6}"/>
              </a:ext>
            </a:extLst>
          </p:cNvPr>
          <p:cNvGrpSpPr/>
          <p:nvPr/>
        </p:nvGrpSpPr>
        <p:grpSpPr>
          <a:xfrm>
            <a:off x="6815376" y="4505485"/>
            <a:ext cx="5186124" cy="468631"/>
            <a:chOff x="6786801" y="3552590"/>
            <a:chExt cx="5186124" cy="468631"/>
          </a:xfrm>
        </p:grpSpPr>
        <p:sp>
          <p:nvSpPr>
            <p:cNvPr id="39" name="Shape 37"/>
            <p:cNvSpPr/>
            <p:nvPr/>
          </p:nvSpPr>
          <p:spPr>
            <a:xfrm>
              <a:off x="6786801" y="3557587"/>
              <a:ext cx="513874" cy="251460"/>
            </a:xfrm>
            <a:custGeom>
              <a:avLst/>
              <a:gdLst/>
              <a:ahLst/>
              <a:cxnLst/>
              <a:rect l="l" t="t" r="r" b="b"/>
              <a:pathLst>
                <a:path w="513874" h="251460">
                  <a:moveTo>
                    <a:pt x="38101" y="0"/>
                  </a:moveTo>
                  <a:lnTo>
                    <a:pt x="475773" y="0"/>
                  </a:lnTo>
                  <a:cubicBezTo>
                    <a:pt x="496815" y="0"/>
                    <a:pt x="513874" y="17058"/>
                    <a:pt x="513874" y="38101"/>
                  </a:cubicBezTo>
                  <a:lnTo>
                    <a:pt x="513874" y="213359"/>
                  </a:lnTo>
                  <a:cubicBezTo>
                    <a:pt x="513874" y="234401"/>
                    <a:pt x="496815" y="251460"/>
                    <a:pt x="475773" y="251460"/>
                  </a:cubicBezTo>
                  <a:lnTo>
                    <a:pt x="38101" y="251460"/>
                  </a:lnTo>
                  <a:cubicBezTo>
                    <a:pt x="17058" y="251460"/>
                    <a:pt x="0" y="234401"/>
                    <a:pt x="0" y="213359"/>
                  </a:cubicBezTo>
                  <a:lnTo>
                    <a:pt x="0" y="38101"/>
                  </a:lnTo>
                  <a:cubicBezTo>
                    <a:pt x="0" y="17073"/>
                    <a:pt x="17073" y="0"/>
                    <a:pt x="38101" y="0"/>
                  </a:cubicBezTo>
                  <a:close/>
                </a:path>
              </a:pathLst>
            </a:custGeom>
            <a:solidFill>
              <a:srgbClr val="1E3A5F"/>
            </a:solidFill>
            <a:ln/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 38"/>
            <p:cNvSpPr/>
            <p:nvPr/>
          </p:nvSpPr>
          <p:spPr>
            <a:xfrm>
              <a:off x="6786801" y="3552590"/>
              <a:ext cx="580549" cy="251460"/>
            </a:xfrm>
            <a:prstGeom prst="rect">
              <a:avLst/>
            </a:prstGeom>
            <a:noFill/>
            <a:ln/>
          </p:spPr>
          <p:txBody>
            <a:bodyPr wrap="square" lIns="76200" tIns="38100" rIns="76200" bIns="38100" rtlCol="0" anchor="ctr"/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สาเหตุ</a:t>
              </a:r>
              <a:endParaRPr lang="en-US" sz="1600" dirty="0"/>
            </a:p>
          </p:txBody>
        </p:sp>
        <p:sp>
          <p:nvSpPr>
            <p:cNvPr id="41" name="Text 39"/>
            <p:cNvSpPr/>
            <p:nvPr/>
          </p:nvSpPr>
          <p:spPr>
            <a:xfrm>
              <a:off x="7352109" y="3567831"/>
              <a:ext cx="4620816" cy="45339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/>
            <a:lstStyle/>
            <a:p>
              <a:pPr>
                <a:lnSpc>
                  <a:spcPct val="140000"/>
                </a:lnSpc>
              </a:pPr>
              <a:r>
                <a:rPr lang="en-US" sz="1200" b="1" dirty="0" err="1">
                  <a:solidFill>
                    <a:srgbClr val="2D2D2D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เนื่องจากโรงเรียนไม่มีนโยบายจำกัดการจำหน่าย</a:t>
              </a:r>
              <a:endParaRPr lang="en-US" sz="1200" b="1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endParaRPr>
            </a:p>
            <a:p>
              <a:pPr>
                <a:lnSpc>
                  <a:spcPct val="140000"/>
                </a:lnSpc>
              </a:pPr>
              <a:r>
                <a:rPr lang="en-US" sz="1200" b="1" dirty="0" err="1">
                  <a:solidFill>
                    <a:srgbClr val="2D2D2D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เครื่องดื่มที่มีน้ำตาลสูง</a:t>
              </a:r>
              <a:endParaRPr lang="en-US" sz="1600" dirty="0"/>
            </a:p>
          </p:txBody>
        </p:sp>
      </p:grpSp>
      <p:sp>
        <p:nvSpPr>
          <p:cNvPr id="42" name="Shape 40"/>
          <p:cNvSpPr/>
          <p:nvPr/>
        </p:nvSpPr>
        <p:spPr>
          <a:xfrm>
            <a:off x="6400800" y="5425657"/>
            <a:ext cx="5410200" cy="533400"/>
          </a:xfrm>
          <a:custGeom>
            <a:avLst/>
            <a:gdLst/>
            <a:ahLst/>
            <a:cxnLst/>
            <a:rect l="l" t="t" r="r" b="b"/>
            <a:pathLst>
              <a:path w="5410200" h="533400">
                <a:moveTo>
                  <a:pt x="76202" y="0"/>
                </a:moveTo>
                <a:lnTo>
                  <a:pt x="5333998" y="0"/>
                </a:lnTo>
                <a:cubicBezTo>
                  <a:pt x="5376083" y="0"/>
                  <a:pt x="5410200" y="34117"/>
                  <a:pt x="5410200" y="76202"/>
                </a:cubicBezTo>
                <a:lnTo>
                  <a:pt x="5410200" y="457198"/>
                </a:lnTo>
                <a:cubicBezTo>
                  <a:pt x="5410200" y="499283"/>
                  <a:pt x="5376083" y="533400"/>
                  <a:pt x="53339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591300" y="5616157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800850" y="5578057"/>
            <a:ext cx="4933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เคล็ดลับ:</a:t>
            </a:r>
            <a:r>
              <a:rPr lang="en-US" sz="120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ใช้ข้อมูลเชิงตัวเลขเพื่อเพิ่มความน่าเชื่อถือ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1104900"/>
          </a:xfrm>
          <a:custGeom>
            <a:avLst/>
            <a:gdLst/>
            <a:ahLst/>
            <a:cxnLst/>
            <a:rect l="l" t="t" r="r" b="b"/>
            <a:pathLst>
              <a:path w="12192000" h="952500">
                <a:moveTo>
                  <a:pt x="0" y="0"/>
                </a:moveTo>
                <a:lnTo>
                  <a:pt x="12192000" y="0"/>
                </a:lnTo>
                <a:lnTo>
                  <a:pt x="121920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5F1EB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EVIDENCE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Evidence Table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chemeClr val="accent5">
                    <a:lumMod val="5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ใช้ข้อมูลแบบ baseline/target และระบุแหล่งที่มาให้ชัดเจน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562100"/>
            <a:ext cx="11430000" cy="4914900"/>
          </a:xfrm>
          <a:custGeom>
            <a:avLst/>
            <a:gdLst/>
            <a:ahLst/>
            <a:cxnLst/>
            <a:rect l="l" t="t" r="r" b="b"/>
            <a:pathLst>
              <a:path w="11430000" h="4914900">
                <a:moveTo>
                  <a:pt x="76181" y="0"/>
                </a:moveTo>
                <a:lnTo>
                  <a:pt x="11353819" y="0"/>
                </a:lnTo>
                <a:cubicBezTo>
                  <a:pt x="11395893" y="0"/>
                  <a:pt x="11430000" y="34107"/>
                  <a:pt x="11430000" y="76181"/>
                </a:cubicBezTo>
                <a:lnTo>
                  <a:pt x="11430000" y="4838719"/>
                </a:lnTo>
                <a:cubicBezTo>
                  <a:pt x="11430000" y="4880793"/>
                  <a:pt x="11395893" y="4914900"/>
                  <a:pt x="11353819" y="4914900"/>
                </a:cubicBezTo>
                <a:lnTo>
                  <a:pt x="76181" y="4914900"/>
                </a:lnTo>
                <a:cubicBezTo>
                  <a:pt x="34107" y="4914900"/>
                  <a:pt x="0" y="4880793"/>
                  <a:pt x="0" y="4838719"/>
                </a:cubicBezTo>
                <a:lnTo>
                  <a:pt x="0" y="76181"/>
                </a:lnTo>
                <a:cubicBezTo>
                  <a:pt x="0" y="34136"/>
                  <a:pt x="34136" y="0"/>
                  <a:pt x="7618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 dirty="0"/>
          </a:p>
        </p:txBody>
      </p:sp>
      <p:graphicFrame>
        <p:nvGraphicFramePr>
          <p:cNvPr id="9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33400" y="1714500"/>
          <a:ext cx="11125200" cy="2305050"/>
        </p:xfrm>
        <a:graphic>
          <a:graphicData uri="http://schemas.openxmlformats.org/drawingml/2006/table">
            <a:tbl>
              <a:tblPr/>
              <a:tblGrid>
                <a:gridCol w="3971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5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7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5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0670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61010"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ตัวชี้วัด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Baseline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ปี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Target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ปี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แหล่งที่มา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1E3A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010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1E3A5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% เด็กบริโภคน้ำตาลเกินมาตรฐาน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65%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2023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C75B4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45%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2026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สำรวจโภชนาการ กรมอนามัย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1010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1E3A5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% เด็กเป็นโรคอ้วน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13%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2023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C75B4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2026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รายงานสุขภาพแห่งชาติ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1010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1E3A5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% โรงเรียนที่มีนโยบายจำกัดน้ำตาล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2023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C75B4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100%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2026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สพฐ.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1010"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1E3A5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ค่าใช้จ่ายรักษาโรค NCD (ล้านบาท)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6,000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2023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u="none" dirty="0">
                          <a:solidFill>
                            <a:srgbClr val="C75B4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4,800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C75B4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2026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D2D2D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สปสช.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Shape 5"/>
          <p:cNvSpPr/>
          <p:nvPr/>
        </p:nvSpPr>
        <p:spPr>
          <a:xfrm>
            <a:off x="533400" y="4175759"/>
            <a:ext cx="3609975" cy="723900"/>
          </a:xfrm>
          <a:custGeom>
            <a:avLst/>
            <a:gdLst/>
            <a:ahLst/>
            <a:cxnLst/>
            <a:rect l="l" t="t" r="r" b="b"/>
            <a:pathLst>
              <a:path w="3609975" h="723900">
                <a:moveTo>
                  <a:pt x="76198" y="0"/>
                </a:moveTo>
                <a:lnTo>
                  <a:pt x="3533777" y="0"/>
                </a:lnTo>
                <a:cubicBezTo>
                  <a:pt x="3575832" y="0"/>
                  <a:pt x="3609975" y="34143"/>
                  <a:pt x="3609975" y="76198"/>
                </a:cubicBezTo>
                <a:lnTo>
                  <a:pt x="3609975" y="647702"/>
                </a:lnTo>
                <a:cubicBezTo>
                  <a:pt x="3609975" y="689757"/>
                  <a:pt x="3575832" y="723900"/>
                  <a:pt x="3533777" y="723900"/>
                </a:cubicBezTo>
                <a:lnTo>
                  <a:pt x="76198" y="723900"/>
                </a:lnTo>
                <a:cubicBezTo>
                  <a:pt x="34143" y="723900"/>
                  <a:pt x="0" y="689757"/>
                  <a:pt x="0" y="6477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6"/>
          <p:cNvSpPr/>
          <p:nvPr/>
        </p:nvSpPr>
        <p:spPr>
          <a:xfrm>
            <a:off x="614363" y="4290059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Baseline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04838" y="4518659"/>
            <a:ext cx="3467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สถานะปัจจุบัน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Shape 8"/>
          <p:cNvSpPr/>
          <p:nvPr/>
        </p:nvSpPr>
        <p:spPr>
          <a:xfrm>
            <a:off x="4292560" y="4175759"/>
            <a:ext cx="3609975" cy="723900"/>
          </a:xfrm>
          <a:custGeom>
            <a:avLst/>
            <a:gdLst/>
            <a:ahLst/>
            <a:cxnLst/>
            <a:rect l="l" t="t" r="r" b="b"/>
            <a:pathLst>
              <a:path w="3609975" h="723900">
                <a:moveTo>
                  <a:pt x="76198" y="0"/>
                </a:moveTo>
                <a:lnTo>
                  <a:pt x="3533777" y="0"/>
                </a:lnTo>
                <a:cubicBezTo>
                  <a:pt x="3575832" y="0"/>
                  <a:pt x="3609975" y="34143"/>
                  <a:pt x="3609975" y="76198"/>
                </a:cubicBezTo>
                <a:lnTo>
                  <a:pt x="3609975" y="647702"/>
                </a:lnTo>
                <a:cubicBezTo>
                  <a:pt x="3609975" y="689757"/>
                  <a:pt x="3575832" y="723900"/>
                  <a:pt x="3533777" y="723900"/>
                </a:cubicBezTo>
                <a:lnTo>
                  <a:pt x="76198" y="723900"/>
                </a:lnTo>
                <a:cubicBezTo>
                  <a:pt x="34143" y="723900"/>
                  <a:pt x="0" y="689757"/>
                  <a:pt x="0" y="6477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4373523" y="4290059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3" name="Text 10"/>
          <p:cNvSpPr/>
          <p:nvPr/>
        </p:nvSpPr>
        <p:spPr>
          <a:xfrm>
            <a:off x="4363998" y="4518659"/>
            <a:ext cx="3467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เป้าหมายที่ต้องการ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4" name="Shape 11"/>
          <p:cNvSpPr/>
          <p:nvPr/>
        </p:nvSpPr>
        <p:spPr>
          <a:xfrm>
            <a:off x="8051721" y="4175759"/>
            <a:ext cx="3609975" cy="723900"/>
          </a:xfrm>
          <a:custGeom>
            <a:avLst/>
            <a:gdLst/>
            <a:ahLst/>
            <a:cxnLst/>
            <a:rect l="l" t="t" r="r" b="b"/>
            <a:pathLst>
              <a:path w="3609975" h="723900">
                <a:moveTo>
                  <a:pt x="76198" y="0"/>
                </a:moveTo>
                <a:lnTo>
                  <a:pt x="3533777" y="0"/>
                </a:lnTo>
                <a:cubicBezTo>
                  <a:pt x="3575832" y="0"/>
                  <a:pt x="3609975" y="34143"/>
                  <a:pt x="3609975" y="76198"/>
                </a:cubicBezTo>
                <a:lnTo>
                  <a:pt x="3609975" y="647702"/>
                </a:lnTo>
                <a:cubicBezTo>
                  <a:pt x="3609975" y="689757"/>
                  <a:pt x="3575832" y="723900"/>
                  <a:pt x="3533777" y="723900"/>
                </a:cubicBezTo>
                <a:lnTo>
                  <a:pt x="76198" y="723900"/>
                </a:lnTo>
                <a:cubicBezTo>
                  <a:pt x="34143" y="723900"/>
                  <a:pt x="0" y="689757"/>
                  <a:pt x="0" y="6477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8132683" y="4290059"/>
            <a:ext cx="3448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Source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16" name="Text 13"/>
          <p:cNvSpPr/>
          <p:nvPr/>
        </p:nvSpPr>
        <p:spPr>
          <a:xfrm>
            <a:off x="8123158" y="4518659"/>
            <a:ext cx="3467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ต้องระบุชัดเจน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5F1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705600" y="0"/>
            <a:ext cx="5486400" cy="6858000"/>
          </a:xfrm>
          <a:custGeom>
            <a:avLst/>
            <a:gdLst/>
            <a:ahLst/>
            <a:cxnLst/>
            <a:rect l="l" t="t" r="r" b="b"/>
            <a:pathLst>
              <a:path w="5486400" h="6858000">
                <a:moveTo>
                  <a:pt x="0" y="0"/>
                </a:moveTo>
                <a:lnTo>
                  <a:pt x="5486400" y="0"/>
                </a:lnTo>
                <a:lnTo>
                  <a:pt x="5486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381000" y="314325"/>
            <a:ext cx="6057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75B4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ROOT CAUSES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19125"/>
            <a:ext cx="61531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สรุปสาเหตุราก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7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(Root Causes)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628775"/>
            <a:ext cx="606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ผลจากการวิเคราะห์ด้วย 5 Whys หรือ Fishbone Diagram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2124075"/>
            <a:ext cx="5962650" cy="990600"/>
          </a:xfrm>
          <a:custGeom>
            <a:avLst/>
            <a:gdLst/>
            <a:ahLst/>
            <a:cxnLst/>
            <a:rect l="l" t="t" r="r" b="b"/>
            <a:pathLst>
              <a:path w="5962650" h="990600">
                <a:moveTo>
                  <a:pt x="38100" y="0"/>
                </a:moveTo>
                <a:lnTo>
                  <a:pt x="5886453" y="0"/>
                </a:lnTo>
                <a:cubicBezTo>
                  <a:pt x="5928535" y="0"/>
                  <a:pt x="5962650" y="34115"/>
                  <a:pt x="5962650" y="76197"/>
                </a:cubicBezTo>
                <a:lnTo>
                  <a:pt x="5962650" y="914403"/>
                </a:lnTo>
                <a:cubicBezTo>
                  <a:pt x="5962650" y="956485"/>
                  <a:pt x="5928535" y="990600"/>
                  <a:pt x="5886453" y="990600"/>
                </a:cubicBez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400050" y="212407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3810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71500" y="22764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33400" y="2276475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66800" y="2333625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ขาดนโยบายที่ชัดเจน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66800" y="2733675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โรงเรียนไม่มีนโยบายจำกัดการจำหน่ายเครื่องดื่มที่มีน้ำตาลสูง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0050" y="3267075"/>
            <a:ext cx="5962650" cy="990600"/>
          </a:xfrm>
          <a:custGeom>
            <a:avLst/>
            <a:gdLst/>
            <a:ahLst/>
            <a:cxnLst/>
            <a:rect l="l" t="t" r="r" b="b"/>
            <a:pathLst>
              <a:path w="5962650" h="990600">
                <a:moveTo>
                  <a:pt x="38100" y="0"/>
                </a:moveTo>
                <a:lnTo>
                  <a:pt x="5886453" y="0"/>
                </a:lnTo>
                <a:cubicBezTo>
                  <a:pt x="5928535" y="0"/>
                  <a:pt x="5962650" y="34115"/>
                  <a:pt x="5962650" y="76197"/>
                </a:cubicBezTo>
                <a:lnTo>
                  <a:pt x="5962650" y="914403"/>
                </a:lnTo>
                <a:cubicBezTo>
                  <a:pt x="5962650" y="956485"/>
                  <a:pt x="5928535" y="990600"/>
                  <a:pt x="5886453" y="990600"/>
                </a:cubicBez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400050" y="326707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3810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571500" y="34194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533400" y="3419475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66800" y="3476625"/>
            <a:ext cx="144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ขาดการตรวจสอบ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66800" y="3876675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ไม่มีกลไกการตรวจสอบและบังคับใช้อย่างจริงจัง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4410075"/>
            <a:ext cx="5962650" cy="990600"/>
          </a:xfrm>
          <a:custGeom>
            <a:avLst/>
            <a:gdLst/>
            <a:ahLst/>
            <a:cxnLst/>
            <a:rect l="l" t="t" r="r" b="b"/>
            <a:pathLst>
              <a:path w="5962650" h="990600">
                <a:moveTo>
                  <a:pt x="38100" y="0"/>
                </a:moveTo>
                <a:lnTo>
                  <a:pt x="5886453" y="0"/>
                </a:lnTo>
                <a:cubicBezTo>
                  <a:pt x="5928535" y="0"/>
                  <a:pt x="5962650" y="34115"/>
                  <a:pt x="5962650" y="76197"/>
                </a:cubicBezTo>
                <a:lnTo>
                  <a:pt x="5962650" y="914403"/>
                </a:lnTo>
                <a:cubicBezTo>
                  <a:pt x="5962650" y="956485"/>
                  <a:pt x="5928535" y="990600"/>
                  <a:pt x="5886453" y="990600"/>
                </a:cubicBez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400050" y="441007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3810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71500" y="45624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533400" y="4562475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66800" y="4619625"/>
            <a:ext cx="923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ขาดความรู้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66800" y="5019675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ผู้ปกครองและเด็กขาดความรู้เรื่องโทษของน้ำตาลส่วนเกิน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00050" y="5553075"/>
            <a:ext cx="5962650" cy="990600"/>
          </a:xfrm>
          <a:custGeom>
            <a:avLst/>
            <a:gdLst/>
            <a:ahLst/>
            <a:cxnLst/>
            <a:rect l="l" t="t" r="r" b="b"/>
            <a:pathLst>
              <a:path w="5962650" h="990600">
                <a:moveTo>
                  <a:pt x="38100" y="0"/>
                </a:moveTo>
                <a:lnTo>
                  <a:pt x="5886453" y="0"/>
                </a:lnTo>
                <a:cubicBezTo>
                  <a:pt x="5928535" y="0"/>
                  <a:pt x="5962650" y="34115"/>
                  <a:pt x="5962650" y="76197"/>
                </a:cubicBezTo>
                <a:lnTo>
                  <a:pt x="5962650" y="914403"/>
                </a:lnTo>
                <a:cubicBezTo>
                  <a:pt x="5962650" y="956485"/>
                  <a:pt x="5928535" y="990600"/>
                  <a:pt x="5886453" y="990600"/>
                </a:cubicBez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400050" y="555307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3810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38100" y="990600"/>
                </a:lnTo>
                <a:cubicBezTo>
                  <a:pt x="17072" y="990600"/>
                  <a:pt x="0" y="973528"/>
                  <a:pt x="0" y="952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71500" y="57054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C75B4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533400" y="5705475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66800" y="5762625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แรงจูงใจทางการค้า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66800" y="6162675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ร้านค้าในโรงเรียนมีแรงจูงใจทางการค้าสูงกว่าสุขภาพ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954446" y="1562100"/>
            <a:ext cx="2876550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10500" b="1" dirty="0">
                <a:solidFill>
                  <a:srgbClr val="F5F1EB">
                    <a:alpha val="2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287821" y="3048000"/>
            <a:ext cx="2209800" cy="2247900"/>
          </a:xfrm>
          <a:custGeom>
            <a:avLst/>
            <a:gdLst/>
            <a:ahLst/>
            <a:cxnLst/>
            <a:rect l="l" t="t" r="r" b="b"/>
            <a:pathLst>
              <a:path w="2209800" h="2247900">
                <a:moveTo>
                  <a:pt x="76194" y="0"/>
                </a:moveTo>
                <a:lnTo>
                  <a:pt x="2133606" y="0"/>
                </a:lnTo>
                <a:cubicBezTo>
                  <a:pt x="2175687" y="0"/>
                  <a:pt x="2209800" y="34113"/>
                  <a:pt x="2209800" y="76194"/>
                </a:cubicBezTo>
                <a:lnTo>
                  <a:pt x="2209800" y="2171706"/>
                </a:lnTo>
                <a:cubicBezTo>
                  <a:pt x="2209800" y="2213787"/>
                  <a:pt x="2175687" y="2247900"/>
                  <a:pt x="2133606" y="2247900"/>
                </a:cubicBezTo>
                <a:lnTo>
                  <a:pt x="76194" y="2247900"/>
                </a:lnTo>
                <a:cubicBezTo>
                  <a:pt x="34113" y="2247900"/>
                  <a:pt x="0" y="2213787"/>
                  <a:pt x="0" y="2171706"/>
                </a:cubicBezTo>
                <a:lnTo>
                  <a:pt x="0" y="76194"/>
                </a:lnTo>
                <a:cubicBezTo>
                  <a:pt x="0" y="34141"/>
                  <a:pt x="34141" y="0"/>
                  <a:pt x="76194" y="0"/>
                </a:cubicBezTo>
                <a:close/>
              </a:path>
            </a:pathLst>
          </a:custGeom>
          <a:solidFill>
            <a:srgbClr val="F5F1E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8468796" y="327660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5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เทคนิค 5 Whys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478321" y="3657600"/>
            <a:ext cx="1828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ถาม "ทำไม" ซ้ำ 5 ครั้ง</a:t>
            </a:r>
            <a:endParaRPr lang="en-US" sz="1600" dirty="0"/>
          </a:p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2D2D2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เพื่อหาสาเหตุที่แท้จริง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516421" y="4267200"/>
            <a:ext cx="1752600" cy="800100"/>
          </a:xfrm>
          <a:custGeom>
            <a:avLst/>
            <a:gdLst/>
            <a:ahLst/>
            <a:cxnLst/>
            <a:rect l="l" t="t" r="r" b="b"/>
            <a:pathLst>
              <a:path w="1752600" h="800100">
                <a:moveTo>
                  <a:pt x="38101" y="0"/>
                </a:moveTo>
                <a:lnTo>
                  <a:pt x="1714499" y="0"/>
                </a:lnTo>
                <a:cubicBezTo>
                  <a:pt x="1735542" y="0"/>
                  <a:pt x="1752600" y="17058"/>
                  <a:pt x="1752600" y="38101"/>
                </a:cubicBezTo>
                <a:lnTo>
                  <a:pt x="1752600" y="761999"/>
                </a:lnTo>
                <a:cubicBezTo>
                  <a:pt x="1752600" y="783042"/>
                  <a:pt x="1735542" y="800100"/>
                  <a:pt x="1714499" y="800100"/>
                </a:cubicBezTo>
                <a:lnTo>
                  <a:pt x="38101" y="800100"/>
                </a:lnTo>
                <a:cubicBezTo>
                  <a:pt x="17058" y="800100"/>
                  <a:pt x="0" y="783042"/>
                  <a:pt x="0" y="7619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E3A5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8597384" y="4381500"/>
            <a:ext cx="15906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หรือใช้ Fishbone Diagram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เพื่อวิเคราะห์สาเหตุ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5F1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หลายมิติ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2411</Words>
  <Application>Microsoft Office PowerPoint</Application>
  <PresentationFormat>Widescreen</PresentationFormat>
  <Paragraphs>669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MiSans</vt:lpstr>
      <vt:lpstr>Liter</vt:lpstr>
      <vt:lpstr>微软雅黑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โครงสร้างข้อเสนอแนะนโยบาย</dc:title>
  <dc:subject>โครงสร้างข้อเสนอแนะนโยบาย</dc:subject>
  <dc:creator>Kimi</dc:creator>
  <cp:lastModifiedBy>khongsak chaichana</cp:lastModifiedBy>
  <cp:revision>2</cp:revision>
  <dcterms:created xsi:type="dcterms:W3CDTF">2026-02-19T02:39:51Z</dcterms:created>
  <dcterms:modified xsi:type="dcterms:W3CDTF">2026-02-19T15:14:08Z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โครงสร้างข้อเสนอแนะนโยบาย","ContentProducer":"001191110108MACG2KBH8F10000","ProduceID":"19c73b6b-9e02-83c4-8000-000072e35e83","ReservedCode1":"","ContentPropagator":"001191110108MACG2KBH8F20000","PropagateID":"19c73b6b-9e02-83c4-8000-000072e35e83","ReservedCode2":""}</vt:lpwstr>
  </property>
</Properties>
</file>